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4"/>
  </p:notesMasterIdLst>
  <p:sldIdLst>
    <p:sldId id="315" r:id="rId3"/>
    <p:sldId id="313" r:id="rId4"/>
    <p:sldId id="323" r:id="rId5"/>
    <p:sldId id="321" r:id="rId6"/>
    <p:sldId id="317" r:id="rId7"/>
    <p:sldId id="320" r:id="rId8"/>
    <p:sldId id="325" r:id="rId9"/>
    <p:sldId id="384" r:id="rId10"/>
    <p:sldId id="389" r:id="rId11"/>
    <p:sldId id="257" r:id="rId12"/>
    <p:sldId id="311" r:id="rId13"/>
    <p:sldId id="397" r:id="rId14"/>
    <p:sldId id="392" r:id="rId15"/>
    <p:sldId id="393" r:id="rId16"/>
    <p:sldId id="394" r:id="rId17"/>
    <p:sldId id="398" r:id="rId18"/>
    <p:sldId id="400" r:id="rId19"/>
    <p:sldId id="396" r:id="rId20"/>
    <p:sldId id="402" r:id="rId21"/>
    <p:sldId id="403" r:id="rId22"/>
    <p:sldId id="405" r:id="rId23"/>
    <p:sldId id="406" r:id="rId24"/>
    <p:sldId id="409" r:id="rId25"/>
    <p:sldId id="310" r:id="rId26"/>
    <p:sldId id="412" r:id="rId27"/>
    <p:sldId id="416" r:id="rId28"/>
    <p:sldId id="408" r:id="rId29"/>
    <p:sldId id="415" r:id="rId30"/>
    <p:sldId id="419" r:id="rId31"/>
    <p:sldId id="420" r:id="rId32"/>
    <p:sldId id="417" r:id="rId33"/>
  </p:sldIdLst>
  <p:sldSz cx="9144000" cy="5143500" type="screen16x9"/>
  <p:notesSz cx="6858000" cy="9144000"/>
  <p:embeddedFontLst>
    <p:embeddedFont>
      <p:font typeface="Montserrat" panose="020F0502020204030204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18" userDrawn="1">
          <p15:clr>
            <a:srgbClr val="A4A3A4"/>
          </p15:clr>
        </p15:guide>
        <p15:guide id="2" pos="28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30" y="77"/>
      </p:cViewPr>
      <p:guideLst>
        <p:guide orient="horz" pos="1618"/>
        <p:guide pos="2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534d18b4c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g1e534d18b4c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749ea52b0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10749ea52b0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749ea52b0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10749ea52b0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0749ea52b0_6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9" name="Google Shape;779;g10749ea52b0_6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749ea52b0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10749ea52b0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749ea52b0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10749ea52b0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749ea52b0_6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g10749ea52b0_6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749ea52b0_6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g10749ea52b0_6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749ea52b0_6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g10749ea52b0_6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749ea52b0_6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g10749ea52b0_6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749ea52b0_6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g10749ea52b0_6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749ea52b0_6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g10749ea52b0_6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096f3f919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0" name="Google Shape;580;g1096f3f919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749ea52b0_6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g10749ea52b0_6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749ea52b0_6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g10749ea52b0_6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534d18b4c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g1e534d18b4c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749ea52b0_6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g10749ea52b0_6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749ea52b0_6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g10749ea52b0_6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749ea52b0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10749ea52b0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749ea52b0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10749ea52b0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749ea52b0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10749ea52b0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749ea52b0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10749ea52b0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749ea52b0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10749ea52b0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>
            <a:spLocks noGrp="1"/>
          </p:cNvSpPr>
          <p:nvPr>
            <p:ph type="pic" idx="2"/>
          </p:nvPr>
        </p:nvSpPr>
        <p:spPr>
          <a:xfrm>
            <a:off x="5003381" y="0"/>
            <a:ext cx="4140619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>
            <a:spLocks noGrp="1"/>
          </p:cNvSpPr>
          <p:nvPr>
            <p:ph type="pic" idx="2"/>
          </p:nvPr>
        </p:nvSpPr>
        <p:spPr>
          <a:xfrm>
            <a:off x="4850606" y="0"/>
            <a:ext cx="4293393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>
            <a:spLocks noGrp="1"/>
          </p:cNvSpPr>
          <p:nvPr>
            <p:ph type="pic" idx="2"/>
          </p:nvPr>
        </p:nvSpPr>
        <p:spPr>
          <a:xfrm>
            <a:off x="1150144" y="2971800"/>
            <a:ext cx="3143250" cy="21717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57" name="Google Shape;57;p16"/>
          <p:cNvSpPr>
            <a:spLocks noGrp="1"/>
          </p:cNvSpPr>
          <p:nvPr>
            <p:ph type="pic" idx="3"/>
          </p:nvPr>
        </p:nvSpPr>
        <p:spPr>
          <a:xfrm>
            <a:off x="4829174" y="800100"/>
            <a:ext cx="3564731" cy="21717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>
            <a:spLocks noGrp="1"/>
          </p:cNvSpPr>
          <p:nvPr>
            <p:ph type="pic" idx="2"/>
          </p:nvPr>
        </p:nvSpPr>
        <p:spPr>
          <a:xfrm>
            <a:off x="952797" y="1"/>
            <a:ext cx="2662990" cy="18288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60" name="Google Shape;60;p17"/>
          <p:cNvSpPr>
            <a:spLocks noGrp="1"/>
          </p:cNvSpPr>
          <p:nvPr>
            <p:ph type="pic" idx="3"/>
          </p:nvPr>
        </p:nvSpPr>
        <p:spPr>
          <a:xfrm>
            <a:off x="4664868" y="428625"/>
            <a:ext cx="3729038" cy="2357437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>
            <a:spLocks noGrp="1"/>
          </p:cNvSpPr>
          <p:nvPr>
            <p:ph type="pic" idx="2"/>
          </p:nvPr>
        </p:nvSpPr>
        <p:spPr>
          <a:xfrm>
            <a:off x="1150143" y="578644"/>
            <a:ext cx="3543301" cy="3986212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>
            <a:spLocks noGrp="1"/>
          </p:cNvSpPr>
          <p:nvPr>
            <p:ph type="pic" idx="2"/>
          </p:nvPr>
        </p:nvSpPr>
        <p:spPr>
          <a:xfrm>
            <a:off x="4800599" y="0"/>
            <a:ext cx="3543301" cy="3976255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>
            <a:spLocks noGrp="1"/>
          </p:cNvSpPr>
          <p:nvPr>
            <p:ph type="pic" idx="2"/>
          </p:nvPr>
        </p:nvSpPr>
        <p:spPr>
          <a:xfrm>
            <a:off x="1150143" y="828675"/>
            <a:ext cx="3543301" cy="348615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>
            <a:spLocks noGrp="1"/>
          </p:cNvSpPr>
          <p:nvPr>
            <p:ph type="pic" idx="2"/>
          </p:nvPr>
        </p:nvSpPr>
        <p:spPr>
          <a:xfrm>
            <a:off x="1243013" y="796534"/>
            <a:ext cx="1743075" cy="2298466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69" name="Google Shape;69;p21"/>
          <p:cNvSpPr>
            <a:spLocks noGrp="1"/>
          </p:cNvSpPr>
          <p:nvPr>
            <p:ph type="pic" idx="3"/>
          </p:nvPr>
        </p:nvSpPr>
        <p:spPr>
          <a:xfrm>
            <a:off x="3771899" y="796534"/>
            <a:ext cx="1743075" cy="2298466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>
            <a:spLocks noGrp="1"/>
          </p:cNvSpPr>
          <p:nvPr>
            <p:ph type="pic" idx="2"/>
          </p:nvPr>
        </p:nvSpPr>
        <p:spPr>
          <a:xfrm>
            <a:off x="1178717" y="1495252"/>
            <a:ext cx="1800226" cy="1691341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2" name="Google Shape;72;p22"/>
          <p:cNvSpPr>
            <a:spLocks noGrp="1"/>
          </p:cNvSpPr>
          <p:nvPr>
            <p:ph type="pic" idx="3"/>
          </p:nvPr>
        </p:nvSpPr>
        <p:spPr>
          <a:xfrm>
            <a:off x="4039789" y="1495252"/>
            <a:ext cx="1800226" cy="1691341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3" name="Google Shape;73;p22"/>
          <p:cNvSpPr>
            <a:spLocks noGrp="1"/>
          </p:cNvSpPr>
          <p:nvPr>
            <p:ph type="pic" idx="4"/>
          </p:nvPr>
        </p:nvSpPr>
        <p:spPr>
          <a:xfrm>
            <a:off x="6900861" y="1495252"/>
            <a:ext cx="1800226" cy="1691341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>
            <a:spLocks noGrp="1"/>
          </p:cNvSpPr>
          <p:nvPr>
            <p:ph type="pic" idx="2"/>
          </p:nvPr>
        </p:nvSpPr>
        <p:spPr>
          <a:xfrm>
            <a:off x="4379119" y="900113"/>
            <a:ext cx="4764881" cy="3343275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>
            <a:spLocks noGrp="1"/>
          </p:cNvSpPr>
          <p:nvPr>
            <p:ph type="pic" idx="2"/>
          </p:nvPr>
        </p:nvSpPr>
        <p:spPr>
          <a:xfrm>
            <a:off x="464344" y="0"/>
            <a:ext cx="4777265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>
            <a:spLocks noGrp="1"/>
          </p:cNvSpPr>
          <p:nvPr>
            <p:ph type="pic" idx="2"/>
          </p:nvPr>
        </p:nvSpPr>
        <p:spPr>
          <a:xfrm>
            <a:off x="1150144" y="428625"/>
            <a:ext cx="3143250" cy="21717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80" name="Google Shape;80;p25"/>
          <p:cNvSpPr>
            <a:spLocks noGrp="1"/>
          </p:cNvSpPr>
          <p:nvPr>
            <p:ph type="pic" idx="3"/>
          </p:nvPr>
        </p:nvSpPr>
        <p:spPr>
          <a:xfrm>
            <a:off x="4986336" y="1676400"/>
            <a:ext cx="3700463" cy="3038475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>
            <a:spLocks noGrp="1"/>
          </p:cNvSpPr>
          <p:nvPr>
            <p:ph type="pic" idx="2"/>
          </p:nvPr>
        </p:nvSpPr>
        <p:spPr>
          <a:xfrm>
            <a:off x="1307306" y="578644"/>
            <a:ext cx="2243138" cy="3986212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83" name="Google Shape;83;p26"/>
          <p:cNvSpPr>
            <a:spLocks noGrp="1"/>
          </p:cNvSpPr>
          <p:nvPr>
            <p:ph type="pic" idx="3"/>
          </p:nvPr>
        </p:nvSpPr>
        <p:spPr>
          <a:xfrm>
            <a:off x="6943725" y="428625"/>
            <a:ext cx="1743075" cy="2298466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>
            <a:spLocks noGrp="1"/>
          </p:cNvSpPr>
          <p:nvPr>
            <p:ph type="pic" idx="2"/>
          </p:nvPr>
        </p:nvSpPr>
        <p:spPr>
          <a:xfrm>
            <a:off x="4708272" y="428624"/>
            <a:ext cx="3978528" cy="4286249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8"/>
          <p:cNvSpPr>
            <a:spLocks noGrp="1"/>
          </p:cNvSpPr>
          <p:nvPr>
            <p:ph type="pic" idx="2"/>
          </p:nvPr>
        </p:nvSpPr>
        <p:spPr>
          <a:xfrm>
            <a:off x="464344" y="-1"/>
            <a:ext cx="8679656" cy="2421731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9"/>
          <p:cNvSpPr>
            <a:spLocks noGrp="1"/>
          </p:cNvSpPr>
          <p:nvPr>
            <p:ph type="pic" idx="2"/>
          </p:nvPr>
        </p:nvSpPr>
        <p:spPr>
          <a:xfrm>
            <a:off x="3343276" y="-1"/>
            <a:ext cx="5800724" cy="277892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90" name="Google Shape;90;p29"/>
          <p:cNvSpPr>
            <a:spLocks noGrp="1"/>
          </p:cNvSpPr>
          <p:nvPr>
            <p:ph type="pic" idx="3"/>
          </p:nvPr>
        </p:nvSpPr>
        <p:spPr>
          <a:xfrm>
            <a:off x="467780" y="2778918"/>
            <a:ext cx="2878931" cy="2364581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0"/>
          <p:cNvSpPr>
            <a:spLocks noGrp="1"/>
          </p:cNvSpPr>
          <p:nvPr>
            <p:ph type="pic" idx="2"/>
          </p:nvPr>
        </p:nvSpPr>
        <p:spPr>
          <a:xfrm>
            <a:off x="4207666" y="428626"/>
            <a:ext cx="1071563" cy="1006751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93" name="Google Shape;93;p30"/>
          <p:cNvSpPr>
            <a:spLocks noGrp="1"/>
          </p:cNvSpPr>
          <p:nvPr>
            <p:ph type="pic" idx="3"/>
          </p:nvPr>
        </p:nvSpPr>
        <p:spPr>
          <a:xfrm>
            <a:off x="4207666" y="2068374"/>
            <a:ext cx="1071563" cy="1006751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94" name="Google Shape;94;p30"/>
          <p:cNvSpPr>
            <a:spLocks noGrp="1"/>
          </p:cNvSpPr>
          <p:nvPr>
            <p:ph type="pic" idx="4"/>
          </p:nvPr>
        </p:nvSpPr>
        <p:spPr>
          <a:xfrm>
            <a:off x="4207665" y="3708122"/>
            <a:ext cx="1071563" cy="1006751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1"/>
          <p:cNvSpPr>
            <a:spLocks noGrp="1"/>
          </p:cNvSpPr>
          <p:nvPr>
            <p:ph type="pic" idx="2"/>
          </p:nvPr>
        </p:nvSpPr>
        <p:spPr>
          <a:xfrm>
            <a:off x="907256" y="578644"/>
            <a:ext cx="7779544" cy="3986212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2"/>
          <p:cNvSpPr>
            <a:spLocks noGrp="1"/>
          </p:cNvSpPr>
          <p:nvPr>
            <p:ph type="pic" idx="2"/>
          </p:nvPr>
        </p:nvSpPr>
        <p:spPr>
          <a:xfrm>
            <a:off x="465946" y="0"/>
            <a:ext cx="4364834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99" name="Google Shape;99;p32"/>
          <p:cNvSpPr>
            <a:spLocks noGrp="1"/>
          </p:cNvSpPr>
          <p:nvPr>
            <p:ph type="pic" idx="3"/>
          </p:nvPr>
        </p:nvSpPr>
        <p:spPr>
          <a:xfrm>
            <a:off x="5710088" y="0"/>
            <a:ext cx="2750344" cy="2507456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3"/>
          <p:cNvSpPr>
            <a:spLocks noGrp="1"/>
          </p:cNvSpPr>
          <p:nvPr>
            <p:ph type="pic" idx="2"/>
          </p:nvPr>
        </p:nvSpPr>
        <p:spPr>
          <a:xfrm>
            <a:off x="4014787" y="-1"/>
            <a:ext cx="5129214" cy="296487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>
            <a:spLocks noGrp="1"/>
          </p:cNvSpPr>
          <p:nvPr>
            <p:ph type="pic" idx="2"/>
          </p:nvPr>
        </p:nvSpPr>
        <p:spPr>
          <a:xfrm>
            <a:off x="971549" y="1459081"/>
            <a:ext cx="3714751" cy="1843087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4" name="Google Shape;104;p34"/>
          <p:cNvSpPr>
            <a:spLocks noGrp="1"/>
          </p:cNvSpPr>
          <p:nvPr>
            <p:ph type="pic" idx="3"/>
          </p:nvPr>
        </p:nvSpPr>
        <p:spPr>
          <a:xfrm>
            <a:off x="5414962" y="1905000"/>
            <a:ext cx="3271838" cy="2466975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>
            <a:spLocks noGrp="1"/>
          </p:cNvSpPr>
          <p:nvPr>
            <p:ph type="pic" idx="2"/>
          </p:nvPr>
        </p:nvSpPr>
        <p:spPr>
          <a:xfrm>
            <a:off x="2521744" y="-1"/>
            <a:ext cx="6622256" cy="257889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7" name="Google Shape;107;p35"/>
          <p:cNvSpPr>
            <a:spLocks noGrp="1"/>
          </p:cNvSpPr>
          <p:nvPr>
            <p:ph type="pic" idx="3"/>
          </p:nvPr>
        </p:nvSpPr>
        <p:spPr>
          <a:xfrm>
            <a:off x="1057274" y="623263"/>
            <a:ext cx="3743326" cy="3041481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6"/>
          <p:cNvSpPr>
            <a:spLocks noGrp="1"/>
          </p:cNvSpPr>
          <p:nvPr>
            <p:ph type="pic" idx="2"/>
          </p:nvPr>
        </p:nvSpPr>
        <p:spPr>
          <a:xfrm>
            <a:off x="942973" y="1537662"/>
            <a:ext cx="2463779" cy="184934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10" name="Google Shape;110;p36"/>
          <p:cNvSpPr>
            <a:spLocks noGrp="1"/>
          </p:cNvSpPr>
          <p:nvPr>
            <p:ph type="pic" idx="3"/>
          </p:nvPr>
        </p:nvSpPr>
        <p:spPr>
          <a:xfrm>
            <a:off x="3825477" y="1537662"/>
            <a:ext cx="2463779" cy="184934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11" name="Google Shape;111;p36"/>
          <p:cNvSpPr>
            <a:spLocks noGrp="1"/>
          </p:cNvSpPr>
          <p:nvPr>
            <p:ph type="pic" idx="4"/>
          </p:nvPr>
        </p:nvSpPr>
        <p:spPr>
          <a:xfrm>
            <a:off x="6707981" y="0"/>
            <a:ext cx="2436019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7"/>
          <p:cNvSpPr>
            <a:spLocks noGrp="1"/>
          </p:cNvSpPr>
          <p:nvPr>
            <p:ph type="pic" idx="2"/>
          </p:nvPr>
        </p:nvSpPr>
        <p:spPr>
          <a:xfrm>
            <a:off x="871534" y="1680982"/>
            <a:ext cx="4371977" cy="2828037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14" name="Google Shape;114;p37"/>
          <p:cNvSpPr>
            <a:spLocks noGrp="1"/>
          </p:cNvSpPr>
          <p:nvPr>
            <p:ph type="pic" idx="3"/>
          </p:nvPr>
        </p:nvSpPr>
        <p:spPr>
          <a:xfrm>
            <a:off x="5657846" y="428625"/>
            <a:ext cx="3028955" cy="2300287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8"/>
          <p:cNvSpPr>
            <a:spLocks noGrp="1"/>
          </p:cNvSpPr>
          <p:nvPr>
            <p:ph type="pic" idx="2"/>
          </p:nvPr>
        </p:nvSpPr>
        <p:spPr>
          <a:xfrm>
            <a:off x="464344" y="0"/>
            <a:ext cx="2700338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17" name="Google Shape;117;p38"/>
          <p:cNvSpPr>
            <a:spLocks noGrp="1"/>
          </p:cNvSpPr>
          <p:nvPr>
            <p:ph type="pic" idx="3"/>
          </p:nvPr>
        </p:nvSpPr>
        <p:spPr>
          <a:xfrm>
            <a:off x="2301464" y="820116"/>
            <a:ext cx="1724677" cy="3521641"/>
          </a:xfrm>
          <a:prstGeom prst="roundRect">
            <a:avLst>
              <a:gd name="adj" fmla="val 6063"/>
            </a:avLst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9"/>
          <p:cNvSpPr>
            <a:spLocks noGrp="1"/>
          </p:cNvSpPr>
          <p:nvPr>
            <p:ph type="pic" idx="2"/>
          </p:nvPr>
        </p:nvSpPr>
        <p:spPr>
          <a:xfrm>
            <a:off x="464344" y="0"/>
            <a:ext cx="2700338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20" name="Google Shape;120;p39"/>
          <p:cNvSpPr>
            <a:spLocks noGrp="1"/>
          </p:cNvSpPr>
          <p:nvPr>
            <p:ph type="pic" idx="3"/>
          </p:nvPr>
        </p:nvSpPr>
        <p:spPr>
          <a:xfrm>
            <a:off x="1464464" y="1321151"/>
            <a:ext cx="3379003" cy="2000693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0"/>
          <p:cNvSpPr>
            <a:spLocks noGrp="1"/>
          </p:cNvSpPr>
          <p:nvPr>
            <p:ph type="pic" idx="2"/>
          </p:nvPr>
        </p:nvSpPr>
        <p:spPr>
          <a:xfrm>
            <a:off x="1150143" y="667940"/>
            <a:ext cx="3543301" cy="3807619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1"/>
          <p:cNvSpPr>
            <a:spLocks noGrp="1"/>
          </p:cNvSpPr>
          <p:nvPr>
            <p:ph type="pic" idx="2"/>
          </p:nvPr>
        </p:nvSpPr>
        <p:spPr>
          <a:xfrm>
            <a:off x="464343" y="0"/>
            <a:ext cx="8679656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44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44"/>
          <p:cNvPicPr preferRelativeResize="0"/>
          <p:nvPr/>
        </p:nvPicPr>
        <p:blipFill rotWithShape="1">
          <a:blip r:embed="rId4"/>
          <a:srcRect b="64422"/>
          <a:stretch>
            <a:fillRect/>
          </a:stretch>
        </p:blipFill>
        <p:spPr>
          <a:xfrm>
            <a:off x="5464325" y="0"/>
            <a:ext cx="3679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4"/>
          <p:cNvSpPr/>
          <p:nvPr/>
        </p:nvSpPr>
        <p:spPr>
          <a:xfrm>
            <a:off x="516890" y="2395220"/>
            <a:ext cx="4953635" cy="159893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4"/>
          <p:cNvSpPr txBox="1"/>
          <p:nvPr/>
        </p:nvSpPr>
        <p:spPr>
          <a:xfrm>
            <a:off x="854710" y="1294130"/>
            <a:ext cx="4609465" cy="245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33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Citologia em Meio Líquido:</a:t>
            </a:r>
            <a:endParaRPr sz="33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l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4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A chave para Biologia Molecular </a:t>
            </a:r>
            <a:r>
              <a:rPr lang="pt-BR" sz="2400" b="1" i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Point of care</a:t>
            </a:r>
            <a:r>
              <a:rPr lang="pt-BR" sz="24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em minutos</a:t>
            </a:r>
            <a:endParaRPr lang="pt-BR" sz="2400" b="1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44"/>
          <p:cNvSpPr txBox="1"/>
          <p:nvPr/>
        </p:nvSpPr>
        <p:spPr>
          <a:xfrm>
            <a:off x="6276975" y="4536440"/>
            <a:ext cx="2697480" cy="22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Dáfiny Emanuele Marques</a:t>
            </a:r>
            <a:endParaRPr lang="pt-BR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Assessora Cientifica</a:t>
            </a:r>
          </a:p>
        </p:txBody>
      </p:sp>
      <p:pic>
        <p:nvPicPr>
          <p:cNvPr id="162" name="Google Shape;162;p4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631718" y="2395376"/>
            <a:ext cx="3342349" cy="10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Imagem 99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525" y="152400"/>
            <a:ext cx="2937510" cy="708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aixa de Texto 1"/>
          <p:cNvSpPr txBox="1"/>
          <p:nvPr/>
        </p:nvSpPr>
        <p:spPr>
          <a:xfrm>
            <a:off x="396875" y="861060"/>
            <a:ext cx="543560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altLang="en-US" sz="900"/>
              <a:t>XXIII CONGRESSO BRASILEIRO DE HISTOTECNOLOGIA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0"/>
            <a:ext cx="4386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42" name="Google Shape;142;p43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3"/>
          <p:cNvSpPr txBox="1"/>
          <p:nvPr/>
        </p:nvSpPr>
        <p:spPr>
          <a:xfrm rot="-5400000">
            <a:off x="-390050" y="2120850"/>
            <a:ext cx="1302300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Estimativas</a:t>
            </a:r>
            <a:endParaRPr sz="1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Estimativas do Câncer</a:t>
            </a:r>
          </a:p>
        </p:txBody>
      </p:sp>
      <p:sp>
        <p:nvSpPr>
          <p:cNvPr id="146" name="Google Shape;146;p43"/>
          <p:cNvSpPr txBox="1"/>
          <p:nvPr/>
        </p:nvSpPr>
        <p:spPr>
          <a:xfrm>
            <a:off x="1097912" y="329432"/>
            <a:ext cx="19200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43"/>
          <p:cNvSpPr txBox="1"/>
          <p:nvPr/>
        </p:nvSpPr>
        <p:spPr>
          <a:xfrm>
            <a:off x="457200" y="829945"/>
            <a:ext cx="3916680" cy="297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Mundo</a:t>
            </a:r>
            <a:endParaRPr sz="183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3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575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Segundo a OMS, o câncer de colo do útero é o </a:t>
            </a: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quarto tipo de câncer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mais comum entre as mulheres em todo o mundo.</a:t>
            </a:r>
          </a:p>
          <a:p>
            <a:pPr marL="457200" lvl="0" indent="-32575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Estima-se que haja cerca de </a:t>
            </a: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570.000 novos casos e 311.000 mortes por câncer 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de colo de útero globalmente a cada ano.</a:t>
            </a: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3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43"/>
          <p:cNvSpPr txBox="1"/>
          <p:nvPr/>
        </p:nvSpPr>
        <p:spPr>
          <a:xfrm>
            <a:off x="5065113" y="890805"/>
            <a:ext cx="33681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pt-BR" sz="18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Brasil</a:t>
            </a:r>
            <a:endParaRPr sz="183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53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210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Char char="●"/>
            </a:pPr>
            <a:r>
              <a:rPr lang="pt-BR" sz="140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O câncer de colo do útero é a </a:t>
            </a:r>
            <a:r>
              <a:rPr lang="pt-BR" sz="14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terceira causa de morte</a:t>
            </a:r>
            <a:r>
              <a:rPr lang="pt-BR" sz="140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por câncer entre mulheres.</a:t>
            </a:r>
          </a:p>
          <a:p>
            <a:pPr marL="457200" lvl="0" indent="-33210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Char char="●"/>
            </a:pPr>
            <a:r>
              <a:rPr lang="pt-BR" sz="140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Estima-se que, anualmente, ocorram cerca de </a:t>
            </a:r>
            <a:r>
              <a:rPr lang="pt-BR" sz="14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16.000 novos casos de câncer </a:t>
            </a:r>
            <a:r>
              <a:rPr lang="pt-BR" sz="140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de colo de útero no país.</a:t>
            </a:r>
          </a:p>
          <a:p>
            <a:pPr marL="457200" lvl="0" indent="-33210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Char char="●"/>
            </a:pPr>
            <a:endParaRPr lang="pt-BR" sz="140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0" name="Google Shape;150;p43"/>
          <p:cNvCxnSpPr/>
          <p:nvPr/>
        </p:nvCxnSpPr>
        <p:spPr>
          <a:xfrm flipH="1">
            <a:off x="4815000" y="762000"/>
            <a:ext cx="28500" cy="38481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 rot="16200000">
            <a:off x="4423410" y="422910"/>
            <a:ext cx="298450" cy="9143365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Imagem 0"/>
          <p:cNvPicPr>
            <a:picLocks noChangeAspect="1"/>
          </p:cNvPicPr>
          <p:nvPr/>
        </p:nvPicPr>
        <p:blipFill>
          <a:blip r:embed="rId4"/>
          <a:srcRect b="19226"/>
          <a:stretch>
            <a:fillRect/>
          </a:stretch>
        </p:blipFill>
        <p:spPr>
          <a:xfrm>
            <a:off x="7416800" y="0"/>
            <a:ext cx="1727200" cy="13950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0"/>
            <a:ext cx="4386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42" name="Google Shape;142;p43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3"/>
          <p:cNvSpPr txBox="1"/>
          <p:nvPr/>
        </p:nvSpPr>
        <p:spPr>
          <a:xfrm rot="-5400000">
            <a:off x="-390050" y="2120850"/>
            <a:ext cx="1302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Epidemiologia</a:t>
            </a:r>
            <a:endParaRPr sz="1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Estimativas do Câncer</a:t>
            </a:r>
          </a:p>
        </p:txBody>
      </p:sp>
      <p:sp>
        <p:nvSpPr>
          <p:cNvPr id="146" name="Google Shape;146;p43"/>
          <p:cNvSpPr txBox="1"/>
          <p:nvPr/>
        </p:nvSpPr>
        <p:spPr>
          <a:xfrm>
            <a:off x="1097912" y="329432"/>
            <a:ext cx="19200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43"/>
          <p:cNvSpPr txBox="1"/>
          <p:nvPr/>
        </p:nvSpPr>
        <p:spPr>
          <a:xfrm>
            <a:off x="560423" y="855880"/>
            <a:ext cx="33681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pt-BR" sz="18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Por região</a:t>
            </a:r>
            <a:endParaRPr sz="153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210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Char char="●"/>
            </a:pPr>
            <a:r>
              <a:rPr lang="pt-BR" sz="16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Câncer de colo de útero é o 3º mais incidente</a:t>
            </a:r>
            <a:r>
              <a:rPr lang="pt-BR" sz="163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entre as mulheres no Brasil</a:t>
            </a:r>
            <a:endParaRPr sz="163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3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 sz="15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2º Norte e Nordeste </a:t>
            </a:r>
            <a:r>
              <a:rPr lang="pt-BR" sz="143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pt-BR" sz="123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20,48/100k)</a:t>
            </a:r>
            <a:r>
              <a:rPr lang="pt-BR" sz="133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e (17,59/100k) </a:t>
            </a:r>
            <a:endParaRPr sz="133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 sz="15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3º região Centro-Oeste </a:t>
            </a:r>
            <a:r>
              <a:rPr lang="pt-BR" sz="120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(16,66/100k)</a:t>
            </a:r>
            <a:endParaRPr sz="120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 sz="15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4º Sul</a:t>
            </a:r>
            <a:r>
              <a:rPr lang="pt-BR" sz="153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20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(14,55/100k)</a:t>
            </a:r>
            <a:endParaRPr sz="120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 sz="15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5º Sudeste</a:t>
            </a:r>
            <a:r>
              <a:rPr lang="pt-BR" sz="153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200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(12,93/100k)</a:t>
            </a:r>
            <a:endParaRPr sz="120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0" name="Google Shape;150;p43"/>
          <p:cNvCxnSpPr/>
          <p:nvPr/>
        </p:nvCxnSpPr>
        <p:spPr>
          <a:xfrm flipH="1">
            <a:off x="4815000" y="762000"/>
            <a:ext cx="28500" cy="38481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 rot="16200000">
            <a:off x="4423410" y="422910"/>
            <a:ext cx="298450" cy="9143365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3" name="Objeto 2"/>
          <p:cNvGraphicFramePr/>
          <p:nvPr/>
        </p:nvGraphicFramePr>
        <p:xfrm>
          <a:off x="4904105" y="682625"/>
          <a:ext cx="3799840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124325" imgH="3924300" progId="Paint.Picture">
                  <p:embed/>
                </p:oleObj>
              </mc:Choice>
              <mc:Fallback>
                <p:oleObj r:id="rId4" imgW="4124325" imgH="3924300" progId="Paint.Picture">
                  <p:embed/>
                  <p:pic>
                    <p:nvPicPr>
                      <p:cNvPr id="0" name="Imagem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4105" y="682625"/>
                        <a:ext cx="3799840" cy="392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824865"/>
            <a:ext cx="3637280" cy="431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4" name="Rectangle 1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450205" y="-88900"/>
            <a:ext cx="3693795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86" name="Rectangle 10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888736" y="3410190"/>
            <a:ext cx="3017520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94872" y="4513034"/>
            <a:ext cx="1523398" cy="324127"/>
          </a:xfrm>
        </p:spPr>
        <p:txBody>
          <a:bodyPr>
            <a:normAutofit fontScale="62500" lnSpcReduction="20000"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Dáfiny Emanuele Marques</a:t>
            </a:r>
          </a:p>
        </p:txBody>
      </p:sp>
      <p:sp>
        <p:nvSpPr>
          <p:cNvPr id="156" name="Google Shape;156;p44"/>
          <p:cNvSpPr/>
          <p:nvPr/>
        </p:nvSpPr>
        <p:spPr>
          <a:xfrm>
            <a:off x="7813040" y="-41275"/>
            <a:ext cx="1330960" cy="5184775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44"/>
          <p:cNvSpPr/>
          <p:nvPr/>
        </p:nvSpPr>
        <p:spPr>
          <a:xfrm>
            <a:off x="7813040" y="-88900"/>
            <a:ext cx="133096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Causa</a:t>
            </a: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4;p43"/>
          <p:cNvSpPr txBox="1"/>
          <p:nvPr/>
        </p:nvSpPr>
        <p:spPr>
          <a:xfrm rot="-5400000">
            <a:off x="-1129030" y="2691130"/>
            <a:ext cx="2780030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Causa do câncer de colo uterino</a:t>
            </a:r>
            <a:endParaRPr sz="1200" b="1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3684905"/>
            <a:ext cx="3504565" cy="828040"/>
          </a:xfrm>
          <a:prstGeom prst="rect">
            <a:avLst/>
          </a:prstGeom>
        </p:spPr>
      </p:pic>
      <p:sp>
        <p:nvSpPr>
          <p:cNvPr id="8" name="Caixa de Texto 7"/>
          <p:cNvSpPr txBox="1"/>
          <p:nvPr/>
        </p:nvSpPr>
        <p:spPr>
          <a:xfrm>
            <a:off x="564515" y="1143635"/>
            <a:ext cx="3329940" cy="22802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just"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Calibri" panose="020F0502020204030204"/>
              </a:rPr>
              <a:t>O câncer do colo do útero é causado por infecção sexualmente adquirida com certos tipos de HPV. Dois tipos de HPV (16 e 18) causam 70% dos cânceres do colo do útero e lesões pré-cancerosas. Também há evidências científicas que relacionam o HPV com cânceres do ânus, vulva, vagina, pênis e orofaringe.</a:t>
            </a:r>
          </a:p>
        </p:txBody>
      </p:sp>
      <p:pic>
        <p:nvPicPr>
          <p:cNvPr id="103" name="Imagem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4314190" y="663575"/>
            <a:ext cx="4279900" cy="29025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2"/>
          <p:cNvSpPr/>
          <p:nvPr/>
        </p:nvSpPr>
        <p:spPr>
          <a:xfrm>
            <a:off x="6008425" y="0"/>
            <a:ext cx="3141300" cy="5143500"/>
          </a:xfrm>
          <a:prstGeom prst="rect">
            <a:avLst/>
          </a:prstGeom>
          <a:solidFill>
            <a:srgbClr val="202A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43"/>
          <p:cNvCxnSpPr/>
          <p:nvPr/>
        </p:nvCxnSpPr>
        <p:spPr>
          <a:xfrm rot="10800000" flipH="1">
            <a:off x="723900" y="599190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Como ir além?</a:t>
            </a:r>
          </a:p>
        </p:txBody>
      </p:sp>
      <p:pic>
        <p:nvPicPr>
          <p:cNvPr id="2" name="Imagem 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0" y="659130"/>
            <a:ext cx="6977380" cy="44532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rcRect l="51101" t="66591"/>
          <a:stretch>
            <a:fillRect/>
          </a:stretch>
        </p:blipFill>
        <p:spPr>
          <a:xfrm>
            <a:off x="4062095" y="3606165"/>
            <a:ext cx="3411855" cy="148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2"/>
          <p:cNvSpPr/>
          <p:nvPr/>
        </p:nvSpPr>
        <p:spPr>
          <a:xfrm>
            <a:off x="6008425" y="0"/>
            <a:ext cx="3141300" cy="5143500"/>
          </a:xfrm>
          <a:prstGeom prst="rect">
            <a:avLst/>
          </a:prstGeom>
          <a:solidFill>
            <a:srgbClr val="202A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210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Char char="●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Captura Híbrida</a:t>
            </a:r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43"/>
          <p:cNvCxnSpPr/>
          <p:nvPr/>
        </p:nvCxnSpPr>
        <p:spPr>
          <a:xfrm rot="10800000" flipH="1">
            <a:off x="723900" y="599190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Ampliações diagnósticas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rcRect l="1899" t="841" r="27988" b="-841"/>
          <a:stretch>
            <a:fillRect/>
          </a:stretch>
        </p:blipFill>
        <p:spPr>
          <a:xfrm>
            <a:off x="1311910" y="761365"/>
            <a:ext cx="3260090" cy="3100705"/>
          </a:xfrm>
          <a:prstGeom prst="ellipse">
            <a:avLst/>
          </a:prstGeom>
        </p:spPr>
      </p:pic>
      <p:pic>
        <p:nvPicPr>
          <p:cNvPr id="101" name="Imagem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6318885" y="152400"/>
            <a:ext cx="2599690" cy="190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Imagem 5"/>
          <p:cNvPicPr/>
          <p:nvPr/>
        </p:nvPicPr>
        <p:blipFill>
          <a:blip r:embed="rId6"/>
          <a:stretch>
            <a:fillRect/>
          </a:stretch>
        </p:blipFill>
        <p:spPr>
          <a:xfrm>
            <a:off x="6279515" y="2439670"/>
            <a:ext cx="2720975" cy="1928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aixa de Texto 6"/>
          <p:cNvSpPr txBox="1"/>
          <p:nvPr/>
        </p:nvSpPr>
        <p:spPr>
          <a:xfrm>
            <a:off x="5999480" y="2060575"/>
            <a:ext cx="3235325" cy="379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5095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None/>
            </a:pPr>
            <a:r>
              <a:rPr lang="pt-BR" altLang="en-US" sz="1630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Captura Híbrida</a:t>
            </a:r>
          </a:p>
        </p:txBody>
      </p:sp>
      <p:sp>
        <p:nvSpPr>
          <p:cNvPr id="8" name="Caixa de Texto 7"/>
          <p:cNvSpPr txBox="1"/>
          <p:nvPr/>
        </p:nvSpPr>
        <p:spPr>
          <a:xfrm>
            <a:off x="850900" y="4224020"/>
            <a:ext cx="4442460" cy="666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5095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None/>
            </a:pPr>
            <a:r>
              <a:rPr lang="pt-BR" altLang="en-US" sz="16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Alteração coilocitótica sugestiva de infecção por HPV.</a:t>
            </a:r>
          </a:p>
        </p:txBody>
      </p:sp>
      <p:sp>
        <p:nvSpPr>
          <p:cNvPr id="9" name="Caixa de Texto 8"/>
          <p:cNvSpPr txBox="1"/>
          <p:nvPr/>
        </p:nvSpPr>
        <p:spPr>
          <a:xfrm>
            <a:off x="6008370" y="4368165"/>
            <a:ext cx="3235325" cy="379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5095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None/>
            </a:pPr>
            <a:r>
              <a:rPr lang="pt-BR" altLang="en-US" sz="1630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Genotipagem de HPV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824865"/>
            <a:ext cx="3637280" cy="431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9" name="Google Shape;129;p42"/>
          <p:cNvSpPr/>
          <p:nvPr/>
        </p:nvSpPr>
        <p:spPr>
          <a:xfrm>
            <a:off x="6008425" y="0"/>
            <a:ext cx="3141300" cy="5143500"/>
          </a:xfrm>
          <a:prstGeom prst="rect">
            <a:avLst/>
          </a:prstGeom>
          <a:solidFill>
            <a:srgbClr val="202A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43"/>
          <p:cNvCxnSpPr/>
          <p:nvPr/>
        </p:nvCxnSpPr>
        <p:spPr>
          <a:xfrm rot="10800000" flipH="1">
            <a:off x="723900" y="599190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Ampliações diagnósticas</a:t>
            </a:r>
            <a:endParaRPr lang="pt-BR" sz="2700" b="1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/>
          <p:cNvPicPr/>
          <p:nvPr/>
        </p:nvPicPr>
        <p:blipFill>
          <a:blip r:embed="rId4"/>
          <a:stretch>
            <a:fillRect/>
          </a:stretch>
        </p:blipFill>
        <p:spPr>
          <a:xfrm>
            <a:off x="4270375" y="996315"/>
            <a:ext cx="4524375" cy="3150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aixa de Texto 6"/>
          <p:cNvSpPr txBox="1"/>
          <p:nvPr/>
        </p:nvSpPr>
        <p:spPr>
          <a:xfrm>
            <a:off x="5959475" y="3202305"/>
            <a:ext cx="3235325" cy="379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5095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None/>
            </a:pPr>
            <a:r>
              <a:rPr lang="pt-BR" altLang="en-US" sz="1630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Captura Híbrida</a:t>
            </a:r>
          </a:p>
        </p:txBody>
      </p:sp>
      <p:sp>
        <p:nvSpPr>
          <p:cNvPr id="5" name="Caixa de Texto 4"/>
          <p:cNvSpPr txBox="1"/>
          <p:nvPr/>
        </p:nvSpPr>
        <p:spPr>
          <a:xfrm>
            <a:off x="396875" y="824865"/>
            <a:ext cx="347345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buSzPts val="1400"/>
              <a:buFont typeface="Arial" panose="020B0604020202020204" pitchFamily="34" charset="0"/>
              <a:buNone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Captura Híbrida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Coleta da amostra;</a:t>
            </a:r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</a:endParaRP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Preparação da amostra: 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Extração de DNA</a:t>
            </a: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;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Captura híbrida: 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o DNA é misturado com sondas (fragmentos de DNA marcados com substâncias radioativas ou fluorescentes) que são projetadas para se ligar a sequências específicas do DNA do HPV;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Hibridização: 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Ligação do DNA viral as sondas;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Detecção: 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captação da radioatividade ou fluorescência das sondas ligadas. 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</a:endParaRP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824865"/>
            <a:ext cx="3637280" cy="431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9" name="Google Shape;129;p42"/>
          <p:cNvSpPr/>
          <p:nvPr/>
        </p:nvSpPr>
        <p:spPr>
          <a:xfrm>
            <a:off x="6008425" y="0"/>
            <a:ext cx="3141300" cy="5143500"/>
          </a:xfrm>
          <a:prstGeom prst="rect">
            <a:avLst/>
          </a:prstGeom>
          <a:solidFill>
            <a:srgbClr val="202A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43"/>
          <p:cNvCxnSpPr/>
          <p:nvPr/>
        </p:nvCxnSpPr>
        <p:spPr>
          <a:xfrm rot="10800000" flipH="1">
            <a:off x="723900" y="599190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Ampliações diagnósticas</a:t>
            </a:r>
            <a:endParaRPr lang="pt-BR" sz="2700" b="1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5959475" y="3202305"/>
            <a:ext cx="3235325" cy="379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5095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None/>
            </a:pPr>
            <a:r>
              <a:rPr lang="pt-BR" altLang="en-US" sz="1630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Captura Híbrida</a:t>
            </a:r>
          </a:p>
        </p:txBody>
      </p:sp>
      <p:sp>
        <p:nvSpPr>
          <p:cNvPr id="5" name="Caixa de Texto 4"/>
          <p:cNvSpPr txBox="1"/>
          <p:nvPr/>
        </p:nvSpPr>
        <p:spPr>
          <a:xfrm>
            <a:off x="396875" y="996315"/>
            <a:ext cx="347345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Coleta da amostra;</a:t>
            </a:r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</a:endParaRP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Preparação da amostra: 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Extração de DNA</a:t>
            </a: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;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Amplificação: 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o DNA é misturado com primers e sondas que são projetadas para se ligar a sequências específicas do DNA do HPV;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Hibridização: 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Ligação do DNA viral as sondas;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Detecção: </a:t>
            </a: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captação da radioatividade ou fluorescência das sondas ligadas. 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</a:endParaRP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2" name="Imagem 0"/>
          <p:cNvPicPr/>
          <p:nvPr/>
        </p:nvPicPr>
        <p:blipFill>
          <a:blip r:embed="rId4"/>
          <a:stretch>
            <a:fillRect/>
          </a:stretch>
        </p:blipFill>
        <p:spPr>
          <a:xfrm>
            <a:off x="4321810" y="996315"/>
            <a:ext cx="4510405" cy="31692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2"/>
          <p:cNvSpPr/>
          <p:nvPr/>
        </p:nvSpPr>
        <p:spPr>
          <a:xfrm>
            <a:off x="6008425" y="0"/>
            <a:ext cx="3141300" cy="5143500"/>
          </a:xfrm>
          <a:prstGeom prst="rect">
            <a:avLst/>
          </a:prstGeom>
          <a:solidFill>
            <a:srgbClr val="202A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43"/>
          <p:cNvCxnSpPr/>
          <p:nvPr/>
        </p:nvCxnSpPr>
        <p:spPr>
          <a:xfrm rot="10800000" flipH="1">
            <a:off x="723900" y="599190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O que há de novo?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20" y="292100"/>
            <a:ext cx="2392680" cy="455866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rcRect l="1899" t="841" r="27988" b="-841"/>
          <a:stretch>
            <a:fillRect/>
          </a:stretch>
        </p:blipFill>
        <p:spPr>
          <a:xfrm>
            <a:off x="68580" y="1806575"/>
            <a:ext cx="1642745" cy="1561465"/>
          </a:xfrm>
          <a:prstGeom prst="ellipse">
            <a:avLst/>
          </a:prstGeom>
        </p:spPr>
      </p:pic>
      <p:pic>
        <p:nvPicPr>
          <p:cNvPr id="101" name="Imagem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1917065" y="1959610"/>
            <a:ext cx="2002155" cy="1255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Imagem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4124960" y="1928495"/>
            <a:ext cx="1768475" cy="1286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Caixa de Texto 10"/>
          <p:cNvSpPr txBox="1"/>
          <p:nvPr/>
        </p:nvSpPr>
        <p:spPr>
          <a:xfrm>
            <a:off x="68580" y="3368040"/>
            <a:ext cx="1520190" cy="379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5095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None/>
            </a:pPr>
            <a:r>
              <a:rPr lang="pt-BR" altLang="en-US" sz="163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Citologia</a:t>
            </a:r>
          </a:p>
        </p:txBody>
      </p:sp>
      <p:sp>
        <p:nvSpPr>
          <p:cNvPr id="5" name="Caixa de Texto 0"/>
          <p:cNvSpPr txBox="1"/>
          <p:nvPr/>
        </p:nvSpPr>
        <p:spPr>
          <a:xfrm>
            <a:off x="1917065" y="3368040"/>
            <a:ext cx="2129155" cy="379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5095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None/>
            </a:pPr>
            <a:r>
              <a:rPr lang="pt-BR" altLang="en-US" sz="163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Captura Híbrida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4046220" y="3368040"/>
            <a:ext cx="2129155" cy="379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5095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630"/>
              <a:buFont typeface="Montserrat"/>
              <a:buNone/>
            </a:pPr>
            <a:r>
              <a:rPr lang="pt-BR" altLang="en-US" sz="163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PCR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/>
      <p:bldP spid="1" grpId="1"/>
      <p:bldP spid="11" grpId="1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2"/>
          <p:cNvSpPr/>
          <p:nvPr/>
        </p:nvSpPr>
        <p:spPr>
          <a:xfrm>
            <a:off x="6008425" y="0"/>
            <a:ext cx="3141300" cy="5143500"/>
          </a:xfrm>
          <a:prstGeom prst="rect">
            <a:avLst/>
          </a:prstGeom>
          <a:solidFill>
            <a:srgbClr val="202A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43"/>
          <p:cNvCxnSpPr/>
          <p:nvPr/>
        </p:nvCxnSpPr>
        <p:spPr>
          <a:xfrm rot="10800000" flipH="1">
            <a:off x="723900" y="599190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Referência</a:t>
            </a:r>
          </a:p>
        </p:txBody>
      </p:sp>
      <p:pic>
        <p:nvPicPr>
          <p:cNvPr id="2" name="Imagem 0" descr="WhatsApp Image 2024-06-01 at 08.43.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935" y="111125"/>
            <a:ext cx="2252345" cy="1588770"/>
          </a:xfrm>
          <a:prstGeom prst="rect">
            <a:avLst/>
          </a:prstGeom>
        </p:spPr>
      </p:pic>
      <p:pic>
        <p:nvPicPr>
          <p:cNvPr id="3" name="Imagem 2" descr="WhatsApp Image 2024-06-01 at 08.43.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935" y="1732280"/>
            <a:ext cx="2252345" cy="3362960"/>
          </a:xfrm>
          <a:prstGeom prst="rect">
            <a:avLst/>
          </a:prstGeom>
        </p:spPr>
      </p:pic>
      <p:sp>
        <p:nvSpPr>
          <p:cNvPr id="5" name="Caixa de Texto 4"/>
          <p:cNvSpPr txBox="1"/>
          <p:nvPr/>
        </p:nvSpPr>
        <p:spPr>
          <a:xfrm>
            <a:off x="0" y="2209800"/>
            <a:ext cx="5669280" cy="2234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Iniciou em 2018;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Coordenado pelos médicos ginecologistas e pesquisadores da Unicamp, Dr. Luiz Carlos Zeferino e Dr. Júlio César Teixeira;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Eles elaboraram o projeto há alguns anos e encontraram na Roche Diagnóstica um apoiador que permitiu a implantação da ação;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A empresa disponibilizou equipamentos automatizados, insumos e recursos para aprimorar o sistema de rastreamento e possibilitar a avaliação da viabilidade econômica da implementação deste tipo de rastreio no Sistema Único de Saúde.</a:t>
            </a:r>
          </a:p>
        </p:txBody>
      </p:sp>
      <p:pic>
        <p:nvPicPr>
          <p:cNvPr id="104" name="Imagem 103"/>
          <p:cNvPicPr/>
          <p:nvPr/>
        </p:nvPicPr>
        <p:blipFill>
          <a:blip r:embed="rId6"/>
          <a:stretch>
            <a:fillRect/>
          </a:stretch>
        </p:blipFill>
        <p:spPr>
          <a:xfrm>
            <a:off x="1977390" y="777875"/>
            <a:ext cx="2279015" cy="1431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2"/>
          <p:cNvSpPr/>
          <p:nvPr/>
        </p:nvSpPr>
        <p:spPr>
          <a:xfrm>
            <a:off x="6008425" y="0"/>
            <a:ext cx="3141300" cy="5143500"/>
          </a:xfrm>
          <a:prstGeom prst="rect">
            <a:avLst/>
          </a:prstGeom>
          <a:solidFill>
            <a:srgbClr val="202A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43"/>
          <p:cNvCxnSpPr/>
          <p:nvPr/>
        </p:nvCxnSpPr>
        <p:spPr>
          <a:xfrm rot="10800000" flipH="1">
            <a:off x="723900" y="599190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Caixa de Texto 4"/>
          <p:cNvSpPr txBox="1"/>
          <p:nvPr/>
        </p:nvSpPr>
        <p:spPr>
          <a:xfrm>
            <a:off x="67945" y="1645285"/>
            <a:ext cx="5669280" cy="2234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Início:  19 de dezembro de 2023;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O Governo do Estado de Pernambuco (PE), o Ministério da Saúde do Brasil e a Organização Pan-Americana da Saúde (OPAS);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“A experiência de Pernambuco é muito importante e contribui para mostrar que é possível eliminar o câncer de colo de útero e garantir o acesso a prevenção, diagnóstico e tratamento com eficiência”, disse o diretor da OPAS.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Atuação em três perspectivas: o aprimoramento da Linha de Cuidado do Câncer de Colo do Útero, a expansão da vacinação contra o HPV, e a estruturação para o rastreamento organizado das mulheres com o desenvolvimento de um teste nacional para detecção de HPV por PCR.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765" y="337820"/>
            <a:ext cx="2842895" cy="4614545"/>
          </a:xfrm>
          <a:prstGeom prst="rect">
            <a:avLst/>
          </a:prstGeom>
        </p:spPr>
      </p:pic>
      <p:sp>
        <p:nvSpPr>
          <p:cNvPr id="4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Referência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/>
          <p:cNvSpPr>
            <a:spLocks noGrp="1"/>
          </p:cNvSpPr>
          <p:nvPr>
            <p:ph type="pic" idx="2"/>
          </p:nvPr>
        </p:nvSpPr>
        <p:spPr/>
      </p:sp>
      <p:sp>
        <p:nvSpPr>
          <p:cNvPr id="3" name="Espaço Reservado para Imagem 2"/>
          <p:cNvSpPr>
            <a:spLocks noGrp="1"/>
          </p:cNvSpPr>
          <p:nvPr>
            <p:ph type="pic" idx="3"/>
          </p:nvPr>
        </p:nvSpPr>
        <p:spPr/>
      </p:sp>
      <p:pic>
        <p:nvPicPr>
          <p:cNvPr id="4" name="Grupo Stra - Um Mundo de Soluções para Saúde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5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5"/>
          <p:cNvSpPr/>
          <p:nvPr/>
        </p:nvSpPr>
        <p:spPr>
          <a:xfrm>
            <a:off x="484200" y="-75"/>
            <a:ext cx="8679600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95"/>
          <p:cNvSpPr txBox="1"/>
          <p:nvPr/>
        </p:nvSpPr>
        <p:spPr>
          <a:xfrm rot="-5400000">
            <a:off x="-255600" y="2510250"/>
            <a:ext cx="976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8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Grupo Stra</a:t>
            </a:r>
            <a:endParaRPr sz="8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5" name="Google Shape;785;p9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9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470672" y="1446725"/>
            <a:ext cx="4434876" cy="12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3"/>
          <p:cNvSpPr txBox="1"/>
          <p:nvPr/>
        </p:nvSpPr>
        <p:spPr>
          <a:xfrm>
            <a:off x="2470785" y="274637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 que nós temos de novo?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0"/>
            <a:ext cx="4386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9" name="Google Shape;129;p42"/>
          <p:cNvSpPr/>
          <p:nvPr/>
        </p:nvSpPr>
        <p:spPr>
          <a:xfrm>
            <a:off x="6008425" y="0"/>
            <a:ext cx="3141300" cy="5143500"/>
          </a:xfrm>
          <a:prstGeom prst="rect">
            <a:avLst/>
          </a:prstGeom>
          <a:solidFill>
            <a:srgbClr val="202A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43"/>
          <p:cNvCxnSpPr/>
          <p:nvPr/>
        </p:nvCxnSpPr>
        <p:spPr>
          <a:xfrm rot="10800000" flipH="1">
            <a:off x="723900" y="599190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O que nós temos de novo?</a:t>
            </a:r>
          </a:p>
        </p:txBody>
      </p:sp>
      <p:sp>
        <p:nvSpPr>
          <p:cNvPr id="149" name="Google Shape;149;p43"/>
          <p:cNvSpPr txBox="1"/>
          <p:nvPr/>
        </p:nvSpPr>
        <p:spPr>
          <a:xfrm>
            <a:off x="966470" y="1745615"/>
            <a:ext cx="336804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 sz="153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Operação simplificada;</a:t>
            </a: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 sz="153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Inteligente;</a:t>
            </a: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 sz="153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Alta eficiência;</a:t>
            </a: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 sz="153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</a:rPr>
              <a:t>Mobilidade e agilidade</a:t>
            </a: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Font typeface="Montserrat"/>
              <a:buChar char="●"/>
            </a:pPr>
            <a:endParaRPr lang="pt-BR" sz="1530" b="1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7" name="Google Shape;149;p43"/>
          <p:cNvSpPr txBox="1"/>
          <p:nvPr/>
        </p:nvSpPr>
        <p:spPr>
          <a:xfrm>
            <a:off x="882650" y="2967355"/>
            <a:ext cx="4232275" cy="93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1445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None/>
            </a:pPr>
            <a:r>
              <a:rPr lang="pt-BR" sz="15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Combine extração, amplificação e detecção em um único equipamento.</a:t>
            </a:r>
            <a:endParaRPr lang="pt-BR"/>
          </a:p>
        </p:txBody>
      </p:sp>
      <p:sp>
        <p:nvSpPr>
          <p:cNvPr id="9" name="Google Shape;149;p43"/>
          <p:cNvSpPr txBox="1"/>
          <p:nvPr/>
        </p:nvSpPr>
        <p:spPr>
          <a:xfrm>
            <a:off x="596900" y="1106170"/>
            <a:ext cx="5013325" cy="56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1445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A44"/>
              </a:buClr>
              <a:buSzPts val="1530"/>
              <a:buNone/>
            </a:pPr>
            <a:r>
              <a:rPr lang="pt-BR" sz="24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O Futuro para o seu presente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rcRect b="7303"/>
          <a:stretch>
            <a:fillRect/>
          </a:stretch>
        </p:blipFill>
        <p:spPr>
          <a:xfrm>
            <a:off x="6179185" y="599440"/>
            <a:ext cx="2832735" cy="3940175"/>
          </a:xfrm>
          <a:prstGeom prst="roundRect">
            <a:avLst/>
          </a:prstGeom>
        </p:spPr>
      </p:pic>
      <p:pic>
        <p:nvPicPr>
          <p:cNvPr id="793" name="Google Shape;793;p9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250950" y="3850005"/>
            <a:ext cx="3705225" cy="887095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0"/>
            <a:ext cx="4386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9" name="Google Shape;129;p42"/>
          <p:cNvSpPr/>
          <p:nvPr/>
        </p:nvSpPr>
        <p:spPr>
          <a:xfrm>
            <a:off x="6008425" y="0"/>
            <a:ext cx="3141300" cy="5143500"/>
          </a:xfrm>
          <a:prstGeom prst="rect">
            <a:avLst/>
          </a:prstGeom>
          <a:solidFill>
            <a:srgbClr val="202A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43"/>
          <p:cNvCxnSpPr/>
          <p:nvPr/>
        </p:nvCxnSpPr>
        <p:spPr>
          <a:xfrm rot="10800000" flipH="1">
            <a:off x="723900" y="599190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iPonetic II - Sansure</a:t>
            </a:r>
          </a:p>
        </p:txBody>
      </p:sp>
      <p:pic>
        <p:nvPicPr>
          <p:cNvPr id="3" name="iPonatic II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7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remove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44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>
            <a:off x="5603700" y="47625"/>
            <a:ext cx="3540300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8" name="Google Shape;158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4"/>
          <p:cNvSpPr txBox="1"/>
          <p:nvPr/>
        </p:nvSpPr>
        <p:spPr>
          <a:xfrm>
            <a:off x="588901" y="216450"/>
            <a:ext cx="421740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Especificações</a:t>
            </a:r>
          </a:p>
        </p:txBody>
      </p:sp>
      <p:cxnSp>
        <p:nvCxnSpPr>
          <p:cNvPr id="161" name="Google Shape;161;p44"/>
          <p:cNvCxnSpPr/>
          <p:nvPr/>
        </p:nvCxnSpPr>
        <p:spPr>
          <a:xfrm>
            <a:off x="517510" y="710883"/>
            <a:ext cx="3588600" cy="22500"/>
          </a:xfrm>
          <a:prstGeom prst="straightConnector1">
            <a:avLst/>
          </a:prstGeom>
          <a:noFill/>
          <a:ln w="25400" cap="flat" cmpd="sng">
            <a:solidFill>
              <a:srgbClr val="202A4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44"/>
          <p:cNvSpPr/>
          <p:nvPr/>
        </p:nvSpPr>
        <p:spPr>
          <a:xfrm>
            <a:off x="5603875" y="0"/>
            <a:ext cx="3540125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62;p44"/>
          <p:cNvSpPr txBox="1"/>
          <p:nvPr/>
        </p:nvSpPr>
        <p:spPr>
          <a:xfrm rot="-5400000">
            <a:off x="-843750" y="2382825"/>
            <a:ext cx="2232300" cy="245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6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iPonetic II - Insumos</a:t>
            </a:r>
          </a:p>
        </p:txBody>
      </p:sp>
      <p:pic>
        <p:nvPicPr>
          <p:cNvPr id="3" name="Imagem 2" descr="DSC015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04105" y="870585"/>
            <a:ext cx="4939665" cy="329311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90" y="1976120"/>
            <a:ext cx="2792095" cy="2326005"/>
          </a:xfrm>
          <a:prstGeom prst="rect">
            <a:avLst/>
          </a:prstGeom>
        </p:spPr>
      </p:pic>
      <p:pic>
        <p:nvPicPr>
          <p:cNvPr id="135" name="Google Shape;135;p4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375150" y="243840"/>
            <a:ext cx="838200" cy="173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WhatsApp Image 2024-06-01 at 12.13.03"/>
          <p:cNvPicPr>
            <a:picLocks noChangeAspect="1"/>
          </p:cNvPicPr>
          <p:nvPr/>
        </p:nvPicPr>
        <p:blipFill>
          <a:blip r:embed="rId7"/>
          <a:srcRect l="20379" t="11420" r="16066" b="12198"/>
          <a:stretch>
            <a:fillRect/>
          </a:stretch>
        </p:blipFill>
        <p:spPr>
          <a:xfrm rot="16200000">
            <a:off x="3936365" y="2025015"/>
            <a:ext cx="1153795" cy="1849755"/>
          </a:xfrm>
          <a:prstGeom prst="round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44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>
            <a:off x="5603700" y="47625"/>
            <a:ext cx="3540300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8" name="Google Shape;158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4"/>
          <p:cNvSpPr txBox="1"/>
          <p:nvPr/>
        </p:nvSpPr>
        <p:spPr>
          <a:xfrm>
            <a:off x="588901" y="216450"/>
            <a:ext cx="421740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POP</a:t>
            </a:r>
          </a:p>
        </p:txBody>
      </p:sp>
      <p:cxnSp>
        <p:nvCxnSpPr>
          <p:cNvPr id="161" name="Google Shape;161;p44"/>
          <p:cNvCxnSpPr/>
          <p:nvPr/>
        </p:nvCxnSpPr>
        <p:spPr>
          <a:xfrm>
            <a:off x="517510" y="710883"/>
            <a:ext cx="3588600" cy="22500"/>
          </a:xfrm>
          <a:prstGeom prst="straightConnector1">
            <a:avLst/>
          </a:prstGeom>
          <a:noFill/>
          <a:ln w="25400" cap="flat" cmpd="sng">
            <a:solidFill>
              <a:srgbClr val="202A4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" name="Google Shape;162;p44"/>
          <p:cNvSpPr txBox="1"/>
          <p:nvPr/>
        </p:nvSpPr>
        <p:spPr>
          <a:xfrm rot="-5400000">
            <a:off x="-1541145" y="2172970"/>
            <a:ext cx="3630295" cy="245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6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iPonetic II - Operação</a:t>
            </a:r>
          </a:p>
        </p:txBody>
      </p:sp>
      <p:sp>
        <p:nvSpPr>
          <p:cNvPr id="163" name="Google Shape;163;p44"/>
          <p:cNvSpPr/>
          <p:nvPr/>
        </p:nvSpPr>
        <p:spPr>
          <a:xfrm>
            <a:off x="5603875" y="0"/>
            <a:ext cx="3540125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35" y="838200"/>
            <a:ext cx="8321040" cy="28213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44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>
            <a:off x="4391660" y="47625"/>
            <a:ext cx="4752340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8" name="Google Shape;158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4"/>
          <p:cNvSpPr txBox="1"/>
          <p:nvPr/>
        </p:nvSpPr>
        <p:spPr>
          <a:xfrm>
            <a:off x="588901" y="216450"/>
            <a:ext cx="421740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Especificações</a:t>
            </a:r>
          </a:p>
        </p:txBody>
      </p:sp>
      <p:cxnSp>
        <p:nvCxnSpPr>
          <p:cNvPr id="161" name="Google Shape;161;p44"/>
          <p:cNvCxnSpPr/>
          <p:nvPr/>
        </p:nvCxnSpPr>
        <p:spPr>
          <a:xfrm>
            <a:off x="517510" y="710883"/>
            <a:ext cx="3588600" cy="22500"/>
          </a:xfrm>
          <a:prstGeom prst="straightConnector1">
            <a:avLst/>
          </a:prstGeom>
          <a:noFill/>
          <a:ln w="25400" cap="flat" cmpd="sng">
            <a:solidFill>
              <a:srgbClr val="202A4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44"/>
          <p:cNvSpPr/>
          <p:nvPr/>
        </p:nvSpPr>
        <p:spPr>
          <a:xfrm>
            <a:off x="4391660" y="0"/>
            <a:ext cx="475234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62;p44"/>
          <p:cNvSpPr txBox="1"/>
          <p:nvPr/>
        </p:nvSpPr>
        <p:spPr>
          <a:xfrm rot="-5400000">
            <a:off x="-1931035" y="2439035"/>
            <a:ext cx="4407535" cy="245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6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iPonetic II - Módulo de amplificação</a:t>
            </a:r>
          </a:p>
        </p:txBody>
      </p:sp>
      <p:pic>
        <p:nvPicPr>
          <p:cNvPr id="4" name="Imagem 3" descr="DSC015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660" y="1389380"/>
            <a:ext cx="4752340" cy="3168015"/>
          </a:xfrm>
          <a:prstGeom prst="rect">
            <a:avLst/>
          </a:prstGeom>
        </p:spPr>
      </p:pic>
      <p:pic>
        <p:nvPicPr>
          <p:cNvPr id="5" name="Imagem 4" descr="DSC015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55" y="1512570"/>
            <a:ext cx="3663315" cy="24422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44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>
            <a:off x="5788660" y="47625"/>
            <a:ext cx="3355340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8" name="Google Shape;158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4"/>
          <p:cNvSpPr txBox="1"/>
          <p:nvPr/>
        </p:nvSpPr>
        <p:spPr>
          <a:xfrm>
            <a:off x="588901" y="216450"/>
            <a:ext cx="421740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Especificações</a:t>
            </a:r>
          </a:p>
        </p:txBody>
      </p:sp>
      <p:cxnSp>
        <p:nvCxnSpPr>
          <p:cNvPr id="161" name="Google Shape;161;p44"/>
          <p:cNvCxnSpPr/>
          <p:nvPr/>
        </p:nvCxnSpPr>
        <p:spPr>
          <a:xfrm>
            <a:off x="517510" y="710883"/>
            <a:ext cx="3588600" cy="22500"/>
          </a:xfrm>
          <a:prstGeom prst="straightConnector1">
            <a:avLst/>
          </a:prstGeom>
          <a:noFill/>
          <a:ln w="25400" cap="flat" cmpd="sng">
            <a:solidFill>
              <a:srgbClr val="202A4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44"/>
          <p:cNvSpPr/>
          <p:nvPr/>
        </p:nvSpPr>
        <p:spPr>
          <a:xfrm>
            <a:off x="5788660" y="0"/>
            <a:ext cx="335534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62;p44"/>
          <p:cNvSpPr txBox="1"/>
          <p:nvPr/>
        </p:nvSpPr>
        <p:spPr>
          <a:xfrm rot="-5400000">
            <a:off x="-1541145" y="2619375"/>
            <a:ext cx="3630295" cy="245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6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iPonetic II - Canais de leitura</a:t>
            </a:r>
          </a:p>
        </p:txBody>
      </p:sp>
      <p:pic>
        <p:nvPicPr>
          <p:cNvPr id="4" name="Imagem 3" descr="DSC015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410" y="47625"/>
            <a:ext cx="3085465" cy="2056765"/>
          </a:xfrm>
          <a:prstGeom prst="rect">
            <a:avLst/>
          </a:prstGeom>
        </p:spPr>
      </p:pic>
      <p:pic>
        <p:nvPicPr>
          <p:cNvPr id="2" name="Imagem 1" descr="WhatsApp Image 2024-06-01 at 12.13.03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5" y="812800"/>
            <a:ext cx="5541010" cy="41560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44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>
            <a:off x="5603700" y="47625"/>
            <a:ext cx="3540300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8" name="Google Shape;158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4"/>
          <p:cNvSpPr txBox="1"/>
          <p:nvPr/>
        </p:nvSpPr>
        <p:spPr>
          <a:xfrm>
            <a:off x="588901" y="216450"/>
            <a:ext cx="421740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Genótipos</a:t>
            </a:r>
          </a:p>
        </p:txBody>
      </p:sp>
      <p:cxnSp>
        <p:nvCxnSpPr>
          <p:cNvPr id="161" name="Google Shape;161;p44"/>
          <p:cNvCxnSpPr/>
          <p:nvPr/>
        </p:nvCxnSpPr>
        <p:spPr>
          <a:xfrm>
            <a:off x="517510" y="710883"/>
            <a:ext cx="3588600" cy="22500"/>
          </a:xfrm>
          <a:prstGeom prst="straightConnector1">
            <a:avLst/>
          </a:prstGeom>
          <a:noFill/>
          <a:ln w="25400" cap="flat" cmpd="sng">
            <a:solidFill>
              <a:srgbClr val="202A4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44"/>
          <p:cNvSpPr/>
          <p:nvPr/>
        </p:nvSpPr>
        <p:spPr>
          <a:xfrm>
            <a:off x="5603875" y="0"/>
            <a:ext cx="3540125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m 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730" y="2229485"/>
            <a:ext cx="3321050" cy="2600325"/>
          </a:xfrm>
          <a:prstGeom prst="rect">
            <a:avLst/>
          </a:prstGeom>
        </p:spPr>
      </p:pic>
      <p:sp>
        <p:nvSpPr>
          <p:cNvPr id="2" name="Google Shape;162;p44"/>
          <p:cNvSpPr txBox="1"/>
          <p:nvPr/>
        </p:nvSpPr>
        <p:spPr>
          <a:xfrm rot="-5400000">
            <a:off x="-843750" y="2382825"/>
            <a:ext cx="2232300" cy="245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6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iPonetic II - Sansure</a:t>
            </a:r>
          </a:p>
        </p:txBody>
      </p:sp>
      <p:sp>
        <p:nvSpPr>
          <p:cNvPr id="3" name="Caixa de Texto 2"/>
          <p:cNvSpPr txBox="1"/>
          <p:nvPr/>
        </p:nvSpPr>
        <p:spPr>
          <a:xfrm>
            <a:off x="784225" y="1233805"/>
            <a:ext cx="4572000" cy="3150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1530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HPV</a:t>
            </a:r>
          </a:p>
          <a:p>
            <a:r>
              <a:rPr lang="pt-BR" sz="1530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- Genotipagem dos principais 15 subtipos de HPV de alto risco (6, 18, 31, 33, 35, 39, 45, 51, 52, 53, 56, 58, 59, 66, 68)</a:t>
            </a:r>
          </a:p>
          <a:p>
            <a:endParaRPr lang="pt-BR" sz="1530" b="1">
              <a:solidFill>
                <a:srgbClr val="202A44"/>
              </a:solidFill>
              <a:latin typeface="Montserrat"/>
              <a:ea typeface="Montserrat"/>
              <a:cs typeface="Montserrat"/>
            </a:endParaRPr>
          </a:p>
          <a:p>
            <a:r>
              <a:rPr lang="pt-BR" sz="1530" b="1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Infecções Sexualmente Transmissíveis (IST)</a:t>
            </a:r>
          </a:p>
          <a:p>
            <a:r>
              <a:rPr lang="pt-BR" sz="1530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- Detecção de (CT/UU/NG) Chlamydia Trachomatis/Ureaplasma Urealyticum/Neisseria Gonorrhoeae</a:t>
            </a:r>
          </a:p>
          <a:p>
            <a:r>
              <a:rPr lang="pt-BR" sz="1530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- Painel IST: MG/MH/TV (mycoplasma hominis e mycoplasma genitalium/Trichomonas vaginalis</a:t>
            </a:r>
          </a:p>
          <a:p>
            <a:r>
              <a:rPr lang="pt-BR" sz="1530">
                <a:solidFill>
                  <a:srgbClr val="202A44"/>
                </a:solidFill>
                <a:latin typeface="Montserrat"/>
                <a:ea typeface="Montserrat"/>
                <a:cs typeface="Montserrat"/>
              </a:rPr>
              <a:t>- ⁠Streptococcus agalactiae</a:t>
            </a:r>
          </a:p>
        </p:txBody>
      </p:sp>
      <p:sp>
        <p:nvSpPr>
          <p:cNvPr id="4" name="Google Shape;162;p44"/>
          <p:cNvSpPr txBox="1"/>
          <p:nvPr/>
        </p:nvSpPr>
        <p:spPr>
          <a:xfrm>
            <a:off x="5651500" y="1389380"/>
            <a:ext cx="3150235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32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Kit de PCR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1"/>
          <p:cNvSpPr/>
          <p:nvPr/>
        </p:nvSpPr>
        <p:spPr>
          <a:xfrm>
            <a:off x="517525" y="0"/>
            <a:ext cx="8626475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4" tIns="34275" rIns="68574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583" name="Google Shape;583;p71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4" name="Google Shape;584;p7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71"/>
          <p:cNvSpPr txBox="1"/>
          <p:nvPr/>
        </p:nvSpPr>
        <p:spPr>
          <a:xfrm>
            <a:off x="1028175" y="340156"/>
            <a:ext cx="119370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Onboarding</a:t>
            </a:r>
            <a:endParaRPr sz="1300" i="0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87" name="Google Shape;587;p71"/>
          <p:cNvCxnSpPr/>
          <p:nvPr/>
        </p:nvCxnSpPr>
        <p:spPr>
          <a:xfrm>
            <a:off x="2155688" y="449413"/>
            <a:ext cx="393000" cy="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8" name="Google Shape;588;p71"/>
          <p:cNvSpPr txBox="1"/>
          <p:nvPr/>
        </p:nvSpPr>
        <p:spPr>
          <a:xfrm>
            <a:off x="1117711" y="585275"/>
            <a:ext cx="2115900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Sucesso</a:t>
            </a:r>
            <a:endParaRPr sz="2500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0" name="Google Shape;590;p7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567311" y="2441124"/>
            <a:ext cx="503475" cy="6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106748" y="2546712"/>
            <a:ext cx="503475" cy="6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757023" y="1573779"/>
            <a:ext cx="503475" cy="6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7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18478" y="2547779"/>
            <a:ext cx="2091690" cy="838676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71"/>
          <p:cNvSpPr/>
          <p:nvPr/>
        </p:nvSpPr>
        <p:spPr>
          <a:xfrm rot="19740000">
            <a:off x="1083945" y="1656080"/>
            <a:ext cx="2228850" cy="1642745"/>
          </a:xfrm>
          <a:custGeom>
            <a:avLst/>
            <a:gdLst/>
            <a:ahLst/>
            <a:cxnLst/>
            <a:rect l="l" t="t" r="r" b="b"/>
            <a:pathLst>
              <a:path w="114254" h="70339" extrusionOk="0">
                <a:moveTo>
                  <a:pt x="0" y="10728"/>
                </a:moveTo>
                <a:cubicBezTo>
                  <a:pt x="2139" y="9210"/>
                  <a:pt x="6968" y="3277"/>
                  <a:pt x="12832" y="1621"/>
                </a:cubicBezTo>
                <a:cubicBezTo>
                  <a:pt x="18696" y="-35"/>
                  <a:pt x="26700" y="-380"/>
                  <a:pt x="35186" y="793"/>
                </a:cubicBezTo>
                <a:cubicBezTo>
                  <a:pt x="43672" y="1966"/>
                  <a:pt x="55471" y="3553"/>
                  <a:pt x="63750" y="8659"/>
                </a:cubicBezTo>
                <a:cubicBezTo>
                  <a:pt x="72029" y="13765"/>
                  <a:pt x="78239" y="22665"/>
                  <a:pt x="84862" y="31427"/>
                </a:cubicBezTo>
                <a:cubicBezTo>
                  <a:pt x="91485" y="40189"/>
                  <a:pt x="98591" y="54747"/>
                  <a:pt x="103490" y="61232"/>
                </a:cubicBezTo>
                <a:cubicBezTo>
                  <a:pt x="108389" y="67717"/>
                  <a:pt x="112460" y="68821"/>
                  <a:pt x="114254" y="70339"/>
                </a:cubicBezTo>
              </a:path>
            </a:pathLst>
          </a:custGeom>
          <a:noFill/>
          <a:ln w="28575" cap="flat" cmpd="sng">
            <a:solidFill>
              <a:srgbClr val="00957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Google Shape;597;p71"/>
          <p:cNvSpPr/>
          <p:nvPr/>
        </p:nvSpPr>
        <p:spPr>
          <a:xfrm rot="600000">
            <a:off x="3936365" y="2557145"/>
            <a:ext cx="2235200" cy="370205"/>
          </a:xfrm>
          <a:custGeom>
            <a:avLst/>
            <a:gdLst/>
            <a:ahLst/>
            <a:cxnLst/>
            <a:rect l="l" t="t" r="r" b="b"/>
            <a:pathLst>
              <a:path w="114254" h="70339" extrusionOk="0">
                <a:moveTo>
                  <a:pt x="0" y="10728"/>
                </a:moveTo>
                <a:cubicBezTo>
                  <a:pt x="2139" y="9210"/>
                  <a:pt x="6968" y="3277"/>
                  <a:pt x="12832" y="1621"/>
                </a:cubicBezTo>
                <a:cubicBezTo>
                  <a:pt x="18696" y="-35"/>
                  <a:pt x="26700" y="-380"/>
                  <a:pt x="35186" y="793"/>
                </a:cubicBezTo>
                <a:cubicBezTo>
                  <a:pt x="43672" y="1966"/>
                  <a:pt x="55471" y="3553"/>
                  <a:pt x="63750" y="8659"/>
                </a:cubicBezTo>
                <a:cubicBezTo>
                  <a:pt x="72029" y="13765"/>
                  <a:pt x="78239" y="22665"/>
                  <a:pt x="84862" y="31427"/>
                </a:cubicBezTo>
                <a:cubicBezTo>
                  <a:pt x="91485" y="40189"/>
                  <a:pt x="98591" y="54747"/>
                  <a:pt x="103490" y="61232"/>
                </a:cubicBezTo>
                <a:cubicBezTo>
                  <a:pt x="108389" y="67717"/>
                  <a:pt x="112460" y="68821"/>
                  <a:pt x="114254" y="70339"/>
                </a:cubicBezTo>
              </a:path>
            </a:pathLst>
          </a:custGeom>
          <a:noFill/>
          <a:ln w="28575" cap="flat" cmpd="sng">
            <a:solidFill>
              <a:srgbClr val="00957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" name="Google Shape;599;p71"/>
          <p:cNvSpPr/>
          <p:nvPr/>
        </p:nvSpPr>
        <p:spPr>
          <a:xfrm rot="18540000">
            <a:off x="6235065" y="1661795"/>
            <a:ext cx="1918335" cy="746125"/>
          </a:xfrm>
          <a:custGeom>
            <a:avLst/>
            <a:gdLst/>
            <a:ahLst/>
            <a:cxnLst/>
            <a:rect l="l" t="t" r="r" b="b"/>
            <a:pathLst>
              <a:path w="74134" h="71012" extrusionOk="0">
                <a:moveTo>
                  <a:pt x="0" y="224"/>
                </a:moveTo>
                <a:cubicBezTo>
                  <a:pt x="3864" y="293"/>
                  <a:pt x="15248" y="-466"/>
                  <a:pt x="23182" y="638"/>
                </a:cubicBezTo>
                <a:cubicBezTo>
                  <a:pt x="31116" y="1742"/>
                  <a:pt x="40499" y="3122"/>
                  <a:pt x="47605" y="6848"/>
                </a:cubicBezTo>
                <a:cubicBezTo>
                  <a:pt x="54711" y="10574"/>
                  <a:pt x="61404" y="17059"/>
                  <a:pt x="65820" y="22992"/>
                </a:cubicBezTo>
                <a:cubicBezTo>
                  <a:pt x="70236" y="28926"/>
                  <a:pt x="73961" y="34446"/>
                  <a:pt x="74099" y="42449"/>
                </a:cubicBezTo>
                <a:cubicBezTo>
                  <a:pt x="74237" y="50452"/>
                  <a:pt x="67890" y="66252"/>
                  <a:pt x="66648" y="71012"/>
                </a:cubicBezTo>
              </a:path>
            </a:pathLst>
          </a:custGeom>
          <a:noFill/>
          <a:ln w="28575" cap="flat" cmpd="sng">
            <a:solidFill>
              <a:srgbClr val="00957A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793" name="Google Shape;793;p9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20420" y="3224530"/>
            <a:ext cx="1958340" cy="50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Uma imagem contendo mesa, bolo, segurando, homem&#10;&#10;Descrição gerada automaticamente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r="40329" b="14085"/>
          <a:stretch>
            <a:fillRect/>
          </a:stretch>
        </p:blipFill>
        <p:spPr>
          <a:xfrm>
            <a:off x="3270885" y="3118485"/>
            <a:ext cx="1097280" cy="1027430"/>
          </a:xfrm>
          <a:prstGeom prst="rect">
            <a:avLst/>
          </a:prstGeom>
        </p:spPr>
      </p:pic>
      <p:pic>
        <p:nvPicPr>
          <p:cNvPr id="2" name="Imagem 0" descr="DSC01504"/>
          <p:cNvPicPr>
            <a:picLocks noChangeAspect="1"/>
          </p:cNvPicPr>
          <p:nvPr/>
        </p:nvPicPr>
        <p:blipFill>
          <a:blip r:embed="rId8"/>
          <a:srcRect l="5316" r="13994"/>
          <a:stretch>
            <a:fillRect/>
          </a:stretch>
        </p:blipFill>
        <p:spPr>
          <a:xfrm rot="16200000">
            <a:off x="6026785" y="3304540"/>
            <a:ext cx="921385" cy="761365"/>
          </a:xfrm>
          <a:prstGeom prst="roundRect">
            <a:avLst/>
          </a:prstGeom>
        </p:spPr>
      </p:pic>
      <p:sp>
        <p:nvSpPr>
          <p:cNvPr id="9" name="Google Shape;588;p71"/>
          <p:cNvSpPr txBox="1"/>
          <p:nvPr/>
        </p:nvSpPr>
        <p:spPr>
          <a:xfrm>
            <a:off x="7439660" y="2251075"/>
            <a:ext cx="1137920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Você</a:t>
            </a:r>
            <a:endParaRPr sz="2500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44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>
            <a:off x="8269605" y="47625"/>
            <a:ext cx="874395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8" name="Google Shape;158;p4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4"/>
          <p:cNvSpPr txBox="1"/>
          <p:nvPr/>
        </p:nvSpPr>
        <p:spPr>
          <a:xfrm>
            <a:off x="588901" y="216450"/>
            <a:ext cx="4217400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Nosso catálogo</a:t>
            </a:r>
          </a:p>
        </p:txBody>
      </p:sp>
      <p:cxnSp>
        <p:nvCxnSpPr>
          <p:cNvPr id="161" name="Google Shape;161;p44"/>
          <p:cNvCxnSpPr/>
          <p:nvPr/>
        </p:nvCxnSpPr>
        <p:spPr>
          <a:xfrm>
            <a:off x="517510" y="710883"/>
            <a:ext cx="3588600" cy="22500"/>
          </a:xfrm>
          <a:prstGeom prst="straightConnector1">
            <a:avLst/>
          </a:prstGeom>
          <a:noFill/>
          <a:ln w="25400" cap="flat" cmpd="sng">
            <a:solidFill>
              <a:srgbClr val="202A4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44"/>
          <p:cNvSpPr/>
          <p:nvPr/>
        </p:nvSpPr>
        <p:spPr>
          <a:xfrm>
            <a:off x="8269605" y="0"/>
            <a:ext cx="874395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WhatsApp Video 2024-06-01 at 13.14.2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875" y="1316355"/>
            <a:ext cx="4542790" cy="342836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665" y="1595120"/>
            <a:ext cx="3027680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Rectangle 1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450205" y="-88900"/>
            <a:ext cx="3693795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86" name="Rectangle 10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888736" y="3410190"/>
            <a:ext cx="3017520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94872" y="4513034"/>
            <a:ext cx="1523398" cy="324127"/>
          </a:xfrm>
        </p:spPr>
        <p:txBody>
          <a:bodyPr>
            <a:normAutofit fontScale="62500" lnSpcReduction="20000"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Dáfiny Emanuele Marques</a:t>
            </a:r>
          </a:p>
        </p:txBody>
      </p:sp>
      <p:sp>
        <p:nvSpPr>
          <p:cNvPr id="4" name="Subtítulo 2"/>
          <p:cNvSpPr txBox="1"/>
          <p:nvPr/>
        </p:nvSpPr>
        <p:spPr>
          <a:xfrm>
            <a:off x="6000750" y="2963704"/>
            <a:ext cx="2748439" cy="906304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100" dirty="0">
                <a:solidFill>
                  <a:schemeClr val="bg1"/>
                </a:solidFill>
              </a:rPr>
              <a:t>Aspectos operacionais, processamento, aplicabilidade e qualidade das amostras</a:t>
            </a:r>
            <a:endParaRPr lang="pt-BR" sz="1500" dirty="0">
              <a:solidFill>
                <a:schemeClr val="bg1"/>
              </a:solidFill>
            </a:endParaRPr>
          </a:p>
        </p:txBody>
      </p:sp>
      <p:sp>
        <p:nvSpPr>
          <p:cNvPr id="156" name="Google Shape;156;p44"/>
          <p:cNvSpPr/>
          <p:nvPr/>
        </p:nvSpPr>
        <p:spPr>
          <a:xfrm>
            <a:off x="7813040" y="-41275"/>
            <a:ext cx="1330960" cy="5184775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44"/>
          <p:cNvSpPr/>
          <p:nvPr/>
        </p:nvSpPr>
        <p:spPr>
          <a:xfrm>
            <a:off x="7813040" y="-88900"/>
            <a:ext cx="133096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43"/>
          <p:cNvSpPr txBox="1"/>
          <p:nvPr/>
        </p:nvSpPr>
        <p:spPr>
          <a:xfrm rot="-5400000">
            <a:off x="-390050" y="2120850"/>
            <a:ext cx="1302300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Citologia em Meio Líquido</a:t>
            </a: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43"/>
          <p:cNvSpPr/>
          <p:nvPr/>
        </p:nvSpPr>
        <p:spPr>
          <a:xfrm>
            <a:off x="419100" y="526415"/>
            <a:ext cx="7254240" cy="4617085"/>
          </a:xfrm>
          <a:prstGeom prst="rect">
            <a:avLst/>
          </a:prstGeom>
          <a:solidFill>
            <a:srgbClr val="10345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sz="1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Você já conhece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sz="1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essa nova forma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130" y="536575"/>
            <a:ext cx="3296285" cy="4530725"/>
          </a:xfrm>
          <a:prstGeom prst="rect">
            <a:avLst/>
          </a:prstGeom>
        </p:spPr>
      </p:pic>
      <p:sp>
        <p:nvSpPr>
          <p:cNvPr id="5" name="Caixa de Texto 4"/>
          <p:cNvSpPr txBox="1"/>
          <p:nvPr/>
        </p:nvSpPr>
        <p:spPr>
          <a:xfrm>
            <a:off x="491490" y="993775"/>
            <a:ext cx="221043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altLang="en-US">
                <a:solidFill>
                  <a:schemeClr val="bg1"/>
                </a:solidFill>
              </a:rPr>
              <a:t>“Esse sempre será o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melhor transporte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do mundo.” </a:t>
            </a:r>
          </a:p>
        </p:txBody>
      </p:sp>
      <p:sp>
        <p:nvSpPr>
          <p:cNvPr id="6" name="Caixa de Texto 5"/>
          <p:cNvSpPr txBox="1"/>
          <p:nvPr/>
        </p:nvSpPr>
        <p:spPr>
          <a:xfrm>
            <a:off x="5622925" y="1019175"/>
            <a:ext cx="20580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altLang="en-US">
                <a:solidFill>
                  <a:schemeClr val="bg1"/>
                </a:solidFill>
              </a:rPr>
              <a:t>Você já conhece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essa nova forma?</a:t>
            </a:r>
          </a:p>
        </p:txBody>
      </p:sp>
      <p:sp>
        <p:nvSpPr>
          <p:cNvPr id="7" name="Caixa de Texto 6"/>
          <p:cNvSpPr txBox="1"/>
          <p:nvPr/>
        </p:nvSpPr>
        <p:spPr>
          <a:xfrm>
            <a:off x="504190" y="2509520"/>
            <a:ext cx="221043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altLang="en-US">
                <a:solidFill>
                  <a:schemeClr val="bg1"/>
                </a:solidFill>
              </a:rPr>
              <a:t>“Essa sempre será a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melhor forma de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se comunicar.”</a:t>
            </a:r>
          </a:p>
        </p:txBody>
      </p:sp>
      <p:sp>
        <p:nvSpPr>
          <p:cNvPr id="8" name="Caixa de Texto 7"/>
          <p:cNvSpPr txBox="1"/>
          <p:nvPr/>
        </p:nvSpPr>
        <p:spPr>
          <a:xfrm>
            <a:off x="491490" y="4025265"/>
            <a:ext cx="22104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altLang="en-US">
                <a:solidFill>
                  <a:schemeClr val="bg1"/>
                </a:solidFill>
              </a:rPr>
              <a:t>“Essa sempre será a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melhor forma de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realizar o exame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preventivo.”</a:t>
            </a:r>
          </a:p>
        </p:txBody>
      </p:sp>
      <p:sp>
        <p:nvSpPr>
          <p:cNvPr id="9" name="Caixa de Texto 8"/>
          <p:cNvSpPr txBox="1"/>
          <p:nvPr/>
        </p:nvSpPr>
        <p:spPr>
          <a:xfrm>
            <a:off x="5513705" y="2509520"/>
            <a:ext cx="221043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altLang="en-US">
                <a:solidFill>
                  <a:schemeClr val="bg1"/>
                </a:solidFill>
              </a:rPr>
              <a:t>Você já conhece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essa nova forma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de se comunicar?</a:t>
            </a:r>
          </a:p>
        </p:txBody>
      </p:sp>
      <p:sp>
        <p:nvSpPr>
          <p:cNvPr id="10" name="Caixa de Texto 9"/>
          <p:cNvSpPr txBox="1"/>
          <p:nvPr/>
        </p:nvSpPr>
        <p:spPr>
          <a:xfrm>
            <a:off x="5572125" y="4071620"/>
            <a:ext cx="22104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altLang="en-US">
                <a:solidFill>
                  <a:schemeClr val="bg1"/>
                </a:solidFill>
              </a:rPr>
              <a:t>Acredito que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chegou a hora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de você nos</a:t>
            </a:r>
          </a:p>
          <a:p>
            <a:pPr algn="ctr"/>
            <a:r>
              <a:rPr lang="pt-BR" altLang="en-US">
                <a:solidFill>
                  <a:schemeClr val="bg1"/>
                </a:solidFill>
              </a:rPr>
              <a:t>conhecer!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44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>
            <a:off x="6285230" y="47625"/>
            <a:ext cx="2858770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8" name="Google Shape;158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44"/>
          <p:cNvCxnSpPr/>
          <p:nvPr/>
        </p:nvCxnSpPr>
        <p:spPr>
          <a:xfrm>
            <a:off x="517510" y="710883"/>
            <a:ext cx="3588600" cy="22500"/>
          </a:xfrm>
          <a:prstGeom prst="straightConnector1">
            <a:avLst/>
          </a:prstGeom>
          <a:noFill/>
          <a:ln w="25400" cap="flat" cmpd="sng">
            <a:solidFill>
              <a:srgbClr val="202A4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44"/>
          <p:cNvSpPr/>
          <p:nvPr/>
        </p:nvSpPr>
        <p:spPr>
          <a:xfrm>
            <a:off x="6285230" y="0"/>
            <a:ext cx="285877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56;p44"/>
          <p:cNvSpPr/>
          <p:nvPr/>
        </p:nvSpPr>
        <p:spPr>
          <a:xfrm>
            <a:off x="0" y="0"/>
            <a:ext cx="2936875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Google Shape;163;p44"/>
          <p:cNvSpPr/>
          <p:nvPr/>
        </p:nvSpPr>
        <p:spPr>
          <a:xfrm>
            <a:off x="0" y="-47625"/>
            <a:ext cx="2936875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0" descr="WhatsApp Image 2024-06-01 at 13.20.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465" y="-1905"/>
            <a:ext cx="4231640" cy="5143500"/>
          </a:xfrm>
          <a:prstGeom prst="rect">
            <a:avLst/>
          </a:prstGeom>
        </p:spPr>
      </p:pic>
      <p:sp>
        <p:nvSpPr>
          <p:cNvPr id="8" name="Google Shape;162;p44"/>
          <p:cNvSpPr txBox="1"/>
          <p:nvPr/>
        </p:nvSpPr>
        <p:spPr>
          <a:xfrm>
            <a:off x="6391910" y="4649470"/>
            <a:ext cx="3150235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3200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Obrigada!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44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44"/>
          <p:cNvPicPr preferRelativeResize="0"/>
          <p:nvPr/>
        </p:nvPicPr>
        <p:blipFill rotWithShape="1">
          <a:blip r:embed="rId4"/>
          <a:srcRect b="64422"/>
          <a:stretch>
            <a:fillRect/>
          </a:stretch>
        </p:blipFill>
        <p:spPr>
          <a:xfrm>
            <a:off x="5464325" y="0"/>
            <a:ext cx="3679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4"/>
          <p:cNvSpPr/>
          <p:nvPr/>
        </p:nvSpPr>
        <p:spPr>
          <a:xfrm>
            <a:off x="516890" y="2395220"/>
            <a:ext cx="4953635" cy="159893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4"/>
          <p:cNvSpPr txBox="1"/>
          <p:nvPr/>
        </p:nvSpPr>
        <p:spPr>
          <a:xfrm>
            <a:off x="854710" y="1294130"/>
            <a:ext cx="4609465" cy="245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33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Citologia em Meio Líquido:</a:t>
            </a:r>
            <a:endParaRPr sz="33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l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4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A chave para Biologia Molecular </a:t>
            </a:r>
            <a:r>
              <a:rPr lang="pt-BR" sz="2400" b="1" i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Point of care</a:t>
            </a:r>
            <a:r>
              <a:rPr lang="pt-BR" sz="24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em minutos</a:t>
            </a:r>
            <a:endParaRPr lang="pt-BR" sz="2400" b="1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44"/>
          <p:cNvSpPr txBox="1"/>
          <p:nvPr/>
        </p:nvSpPr>
        <p:spPr>
          <a:xfrm>
            <a:off x="6276975" y="4536440"/>
            <a:ext cx="2697480" cy="22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Dáfiny Emanuele Marques</a:t>
            </a:r>
            <a:endParaRPr lang="pt-BR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Assessora Cientifica</a:t>
            </a:r>
          </a:p>
        </p:txBody>
      </p:sp>
      <p:pic>
        <p:nvPicPr>
          <p:cNvPr id="162" name="Google Shape;162;p4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631718" y="2395376"/>
            <a:ext cx="3342349" cy="10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Imagem 99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525" y="152400"/>
            <a:ext cx="2937510" cy="708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aixa de Texto 1"/>
          <p:cNvSpPr txBox="1"/>
          <p:nvPr/>
        </p:nvSpPr>
        <p:spPr>
          <a:xfrm>
            <a:off x="396875" y="861060"/>
            <a:ext cx="543560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altLang="en-US" sz="900"/>
              <a:t>XXIII CONGRESSO BRASILEIRO DE HISTOTECNOLOGIA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824865"/>
            <a:ext cx="4386580" cy="431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4" name="Rectangle 1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450205" y="-88900"/>
            <a:ext cx="3693795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86" name="Rectangle 10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888736" y="3410190"/>
            <a:ext cx="3017520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94872" y="4513034"/>
            <a:ext cx="1523398" cy="324127"/>
          </a:xfrm>
        </p:spPr>
        <p:txBody>
          <a:bodyPr>
            <a:normAutofit fontScale="62500" lnSpcReduction="20000"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Dáfiny Emanuele Marques</a:t>
            </a:r>
          </a:p>
        </p:txBody>
      </p:sp>
      <p:sp>
        <p:nvSpPr>
          <p:cNvPr id="156" name="Google Shape;156;p44"/>
          <p:cNvSpPr/>
          <p:nvPr/>
        </p:nvSpPr>
        <p:spPr>
          <a:xfrm>
            <a:off x="8422005" y="-41275"/>
            <a:ext cx="721995" cy="5184775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lang="pt-BR"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44"/>
          <p:cNvSpPr/>
          <p:nvPr/>
        </p:nvSpPr>
        <p:spPr>
          <a:xfrm>
            <a:off x="8422005" y="-88900"/>
            <a:ext cx="721995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43"/>
          <p:cNvSpPr txBox="1"/>
          <p:nvPr/>
        </p:nvSpPr>
        <p:spPr>
          <a:xfrm rot="-5400000">
            <a:off x="-390050" y="2120850"/>
            <a:ext cx="1302300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Citologia em Meio Líquido</a:t>
            </a: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" name="Imagem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993140" y="743585"/>
            <a:ext cx="3335020" cy="4297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Google Shape;148;p43"/>
          <p:cNvSpPr txBox="1"/>
          <p:nvPr/>
        </p:nvSpPr>
        <p:spPr>
          <a:xfrm>
            <a:off x="5001895" y="824865"/>
            <a:ext cx="391668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pt-BR" sz="18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Tipos de amostras:</a:t>
            </a:r>
            <a:endParaRPr sz="153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25755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Ginecológicas;</a:t>
            </a:r>
          </a:p>
          <a:p>
            <a:pPr marL="457200" indent="-325755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Char char="●"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Não ginecológicas.</a:t>
            </a:r>
            <a:endParaRPr sz="1230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4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960110" y="1882775"/>
            <a:ext cx="838200" cy="173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950075" y="1882775"/>
            <a:ext cx="838200" cy="1732915"/>
          </a:xfrm>
          <a:prstGeom prst="rect">
            <a:avLst/>
          </a:prstGeom>
          <a:noFill/>
          <a:ln>
            <a:noFill/>
          </a:ln>
          <a:effectLst>
            <a:outerShdw blurRad="57150" dist="19050" dir="1080000" algn="bl" rotWithShape="0">
              <a:srgbClr val="000000">
                <a:alpha val="41000"/>
              </a:srgbClr>
            </a:outerShdw>
          </a:effectLst>
        </p:spPr>
      </p:pic>
      <p:pic>
        <p:nvPicPr>
          <p:cNvPr id="137" name="Google Shape;137;p4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955540" y="1922145"/>
            <a:ext cx="613410" cy="3012440"/>
          </a:xfrm>
          <a:prstGeom prst="rect">
            <a:avLst/>
          </a:prstGeom>
          <a:noFill/>
          <a:ln>
            <a:noFill/>
          </a:ln>
          <a:effectLst>
            <a:outerShdw blurRad="57150" dist="19050" dir="1200000" algn="bl" rotWithShape="0">
              <a:srgbClr val="000000">
                <a:alpha val="30000"/>
              </a:srgbClr>
            </a:outerShdw>
          </a:effectLst>
        </p:spPr>
      </p:pic>
      <p:graphicFrame>
        <p:nvGraphicFramePr>
          <p:cNvPr id="18" name="Objeto 17"/>
          <p:cNvGraphicFramePr/>
          <p:nvPr/>
        </p:nvGraphicFramePr>
        <p:xfrm>
          <a:off x="5541645" y="3736340"/>
          <a:ext cx="1488440" cy="99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6267450" imgH="4733925" progId="Paint.Picture">
                  <p:embed/>
                </p:oleObj>
              </mc:Choice>
              <mc:Fallback>
                <p:oleObj r:id="rId7" imgW="6267450" imgH="4733925" progId="Paint.Picture">
                  <p:embed/>
                  <p:pic>
                    <p:nvPicPr>
                      <p:cNvPr id="0" name="Imagem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41645" y="3736340"/>
                        <a:ext cx="1488440" cy="994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" name="Imagem 102"/>
          <p:cNvPicPr/>
          <p:nvPr/>
        </p:nvPicPr>
        <p:blipFill>
          <a:blip r:embed="rId9">
            <a:clrChange>
              <a:clrFrom>
                <a:srgbClr val="FBFFFE">
                  <a:alpha val="100000"/>
                </a:srgbClr>
              </a:clrFrom>
              <a:clrTo>
                <a:srgbClr val="FB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2650" y="3844925"/>
            <a:ext cx="1062355" cy="771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0"/>
            <a:ext cx="43863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42" name="Google Shape;142;p43"/>
          <p:cNvCxnSpPr/>
          <p:nvPr/>
        </p:nvCxnSpPr>
        <p:spPr>
          <a:xfrm>
            <a:off x="457200" y="0"/>
            <a:ext cx="0" cy="514350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3" name="Google Shape;14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3"/>
          <p:cNvSpPr txBox="1"/>
          <p:nvPr/>
        </p:nvSpPr>
        <p:spPr>
          <a:xfrm rot="-5400000">
            <a:off x="-618490" y="2348865"/>
            <a:ext cx="1758950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Differenciais da CML</a:t>
            </a:r>
            <a:endParaRPr sz="1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Qualidade</a:t>
            </a:r>
          </a:p>
        </p:txBody>
      </p:sp>
      <p:sp>
        <p:nvSpPr>
          <p:cNvPr id="146" name="Google Shape;146;p43"/>
          <p:cNvSpPr txBox="1"/>
          <p:nvPr/>
        </p:nvSpPr>
        <p:spPr>
          <a:xfrm>
            <a:off x="1097912" y="329432"/>
            <a:ext cx="19200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44"/>
          <p:cNvSpPr/>
          <p:nvPr/>
        </p:nvSpPr>
        <p:spPr>
          <a:xfrm>
            <a:off x="7813040" y="47625"/>
            <a:ext cx="1330960" cy="51435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44"/>
          <p:cNvSpPr/>
          <p:nvPr/>
        </p:nvSpPr>
        <p:spPr>
          <a:xfrm>
            <a:off x="7813040" y="0"/>
            <a:ext cx="133096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155" y="200025"/>
            <a:ext cx="5791200" cy="494347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1967865"/>
            <a:ext cx="2419350" cy="1595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824865"/>
            <a:ext cx="3637280" cy="431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4" name="Rectangle 1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450205" y="-88900"/>
            <a:ext cx="3693795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86" name="Rectangle 10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888736" y="3410190"/>
            <a:ext cx="3017520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94872" y="4513034"/>
            <a:ext cx="1523398" cy="324127"/>
          </a:xfrm>
        </p:spPr>
        <p:txBody>
          <a:bodyPr>
            <a:normAutofit fontScale="62500" lnSpcReduction="20000"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Dáfiny Emanuele Marques</a:t>
            </a:r>
          </a:p>
        </p:txBody>
      </p:sp>
      <p:sp>
        <p:nvSpPr>
          <p:cNvPr id="4" name="Subtítulo 2"/>
          <p:cNvSpPr txBox="1"/>
          <p:nvPr/>
        </p:nvSpPr>
        <p:spPr>
          <a:xfrm>
            <a:off x="6000750" y="2963704"/>
            <a:ext cx="2748439" cy="906304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100" dirty="0">
                <a:solidFill>
                  <a:schemeClr val="bg1"/>
                </a:solidFill>
              </a:rPr>
              <a:t>Aspectos operacionais, processamento, aplicabilidade e qualidade das amostras</a:t>
            </a:r>
            <a:endParaRPr lang="pt-BR" sz="1500" dirty="0">
              <a:solidFill>
                <a:schemeClr val="bg1"/>
              </a:solidFill>
            </a:endParaRPr>
          </a:p>
        </p:txBody>
      </p:sp>
      <p:sp>
        <p:nvSpPr>
          <p:cNvPr id="156" name="Google Shape;156;p44"/>
          <p:cNvSpPr/>
          <p:nvPr/>
        </p:nvSpPr>
        <p:spPr>
          <a:xfrm>
            <a:off x="7813040" y="-41275"/>
            <a:ext cx="1330960" cy="5184775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44"/>
          <p:cNvSpPr/>
          <p:nvPr/>
        </p:nvSpPr>
        <p:spPr>
          <a:xfrm>
            <a:off x="7813040" y="-88900"/>
            <a:ext cx="133096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Possibilidades</a:t>
            </a: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4;p43"/>
          <p:cNvSpPr txBox="1"/>
          <p:nvPr/>
        </p:nvSpPr>
        <p:spPr>
          <a:xfrm rot="-5400000">
            <a:off x="-618490" y="2348865"/>
            <a:ext cx="1758950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Diferenciais da CML</a:t>
            </a:r>
            <a:endParaRPr sz="1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24230"/>
            <a:ext cx="3437255" cy="4081780"/>
          </a:xfrm>
          <a:prstGeom prst="rect">
            <a:avLst/>
          </a:prstGeom>
        </p:spPr>
      </p:pic>
      <p:sp>
        <p:nvSpPr>
          <p:cNvPr id="8" name="Google Shape;148;p43"/>
          <p:cNvSpPr txBox="1"/>
          <p:nvPr/>
        </p:nvSpPr>
        <p:spPr>
          <a:xfrm>
            <a:off x="3998595" y="1561465"/>
            <a:ext cx="3776980" cy="330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88645" lvl="1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 sz="18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Amostras ginecológicas </a:t>
            </a:r>
          </a:p>
          <a:p>
            <a:pPr marL="588645" lvl="1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 sz="18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       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Perfil de agente infeccioso </a:t>
            </a: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(HPV)</a:t>
            </a:r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88645" lvl="1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🔹 Captura híbrida</a:t>
            </a:r>
          </a:p>
          <a:p>
            <a:pPr marL="588645" lvl="1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 b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🔹 Genotipagem por PCR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Painel vaginose bacteriana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Painel de candidíase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Painel IST's por PCR</a:t>
            </a:r>
          </a:p>
          <a:p>
            <a:pPr marL="588645" lvl="1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CT, NG, MG, MU, TV, UU, UP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Painel trombofilia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Pesquisa de agentes infecciosos para gestantes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225" y="418465"/>
            <a:ext cx="2266950" cy="1143000"/>
          </a:xfrm>
          <a:prstGeom prst="rect">
            <a:avLst/>
          </a:prstGeom>
        </p:spPr>
      </p:pic>
      <p:graphicFrame>
        <p:nvGraphicFramePr>
          <p:cNvPr id="18" name="Objeto 17"/>
          <p:cNvGraphicFramePr/>
          <p:nvPr/>
        </p:nvGraphicFramePr>
        <p:xfrm>
          <a:off x="6607175" y="719455"/>
          <a:ext cx="1206500" cy="779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6267450" imgH="4733925" progId="Paint.Picture">
                  <p:embed/>
                </p:oleObj>
              </mc:Choice>
              <mc:Fallback>
                <p:oleObj r:id="rId5" imgW="6267450" imgH="4733925" progId="Paint.Picture">
                  <p:embed/>
                  <p:pic>
                    <p:nvPicPr>
                      <p:cNvPr id="0" name="Imagem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07175" y="719455"/>
                        <a:ext cx="1206500" cy="779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824865"/>
            <a:ext cx="3637280" cy="431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4" name="Rectangle 1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450205" y="-88900"/>
            <a:ext cx="3693795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86" name="Rectangle 10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888736" y="3410190"/>
            <a:ext cx="3017520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94872" y="4513034"/>
            <a:ext cx="1523398" cy="324127"/>
          </a:xfrm>
        </p:spPr>
        <p:txBody>
          <a:bodyPr>
            <a:normAutofit fontScale="62500" lnSpcReduction="20000"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Dáfiny Emanuele Marques</a:t>
            </a:r>
          </a:p>
        </p:txBody>
      </p:sp>
      <p:sp>
        <p:nvSpPr>
          <p:cNvPr id="4" name="Subtítulo 2"/>
          <p:cNvSpPr txBox="1"/>
          <p:nvPr/>
        </p:nvSpPr>
        <p:spPr>
          <a:xfrm>
            <a:off x="6000750" y="2963704"/>
            <a:ext cx="2748439" cy="906304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100" dirty="0">
                <a:solidFill>
                  <a:schemeClr val="bg1"/>
                </a:solidFill>
              </a:rPr>
              <a:t>Aspectos operacionais, processamento, aplicabilidade e qualidade das amostras</a:t>
            </a:r>
            <a:endParaRPr lang="pt-BR" sz="1500" dirty="0">
              <a:solidFill>
                <a:schemeClr val="bg1"/>
              </a:solidFill>
            </a:endParaRPr>
          </a:p>
        </p:txBody>
      </p:sp>
      <p:sp>
        <p:nvSpPr>
          <p:cNvPr id="156" name="Google Shape;156;p44"/>
          <p:cNvSpPr/>
          <p:nvPr/>
        </p:nvSpPr>
        <p:spPr>
          <a:xfrm>
            <a:off x="7813040" y="-41275"/>
            <a:ext cx="1330960" cy="5184775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44"/>
          <p:cNvSpPr/>
          <p:nvPr/>
        </p:nvSpPr>
        <p:spPr>
          <a:xfrm>
            <a:off x="7813040" y="-88900"/>
            <a:ext cx="133096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Possibilidades</a:t>
            </a: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4;p43"/>
          <p:cNvSpPr txBox="1"/>
          <p:nvPr/>
        </p:nvSpPr>
        <p:spPr>
          <a:xfrm rot="-5400000">
            <a:off x="-618490" y="2348865"/>
            <a:ext cx="1758950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Diferenciais da CML</a:t>
            </a:r>
            <a:endParaRPr sz="1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24230"/>
            <a:ext cx="3437255" cy="4081780"/>
          </a:xfrm>
          <a:prstGeom prst="rect">
            <a:avLst/>
          </a:prstGeom>
        </p:spPr>
      </p:pic>
      <p:sp>
        <p:nvSpPr>
          <p:cNvPr id="8" name="Google Shape;148;p43"/>
          <p:cNvSpPr txBox="1"/>
          <p:nvPr/>
        </p:nvSpPr>
        <p:spPr>
          <a:xfrm>
            <a:off x="3907155" y="1687195"/>
            <a:ext cx="3915410" cy="256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1445" lvl="0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Amostras não  ginecológicas  </a:t>
            </a:r>
            <a:r>
              <a:rPr lang="pt-BR" sz="18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pt-BR" sz="18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83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     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Perfil de agente infeccioso (PCR): 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Mycobacterium Tuberculosis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Maior estabilidade da amostra;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Imunohistoquímica;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r>
              <a:rPr lang="pt-BR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🔹 Colorações espececias;</a:t>
            </a: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1445" indent="0" algn="just">
              <a:lnSpc>
                <a:spcPct val="115000"/>
              </a:lnSpc>
              <a:buClr>
                <a:srgbClr val="202A44"/>
              </a:buClr>
              <a:buSzPts val="1530"/>
              <a:buFont typeface="Montserrat"/>
              <a:buNone/>
            </a:pPr>
            <a:endParaRPr lang="pt-BR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6" name="Objeto 5"/>
          <p:cNvGraphicFramePr/>
          <p:nvPr/>
        </p:nvGraphicFramePr>
        <p:xfrm>
          <a:off x="4422140" y="351155"/>
          <a:ext cx="2249805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905000" imgH="1209675" progId="Paint.Picture">
                  <p:embed/>
                </p:oleObj>
              </mc:Choice>
              <mc:Fallback>
                <p:oleObj r:id="rId4" imgW="1905000" imgH="1209675" progId="Paint.Picture">
                  <p:embed/>
                  <p:pic>
                    <p:nvPicPr>
                      <p:cNvPr id="0" name="Imagem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2140" y="351155"/>
                        <a:ext cx="2249805" cy="132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" name="Imagem 102"/>
          <p:cNvPicPr/>
          <p:nvPr/>
        </p:nvPicPr>
        <p:blipFill>
          <a:blip r:embed="rId6">
            <a:clrChange>
              <a:clrFrom>
                <a:srgbClr val="FBFFFE">
                  <a:alpha val="100000"/>
                </a:srgbClr>
              </a:clrFrom>
              <a:clrTo>
                <a:srgbClr val="FB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6710" y="824865"/>
            <a:ext cx="1062355" cy="771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824865"/>
            <a:ext cx="3637280" cy="431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4" name="Rectangle 1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450205" y="-88900"/>
            <a:ext cx="3693795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86" name="Rectangle 10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888736" y="3410190"/>
            <a:ext cx="3017520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94872" y="4513034"/>
            <a:ext cx="1523398" cy="324127"/>
          </a:xfrm>
        </p:spPr>
        <p:txBody>
          <a:bodyPr>
            <a:normAutofit fontScale="62500" lnSpcReduction="20000"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Dáfiny Emanuele Marques</a:t>
            </a:r>
          </a:p>
        </p:txBody>
      </p:sp>
      <p:sp>
        <p:nvSpPr>
          <p:cNvPr id="4" name="Subtítulo 2"/>
          <p:cNvSpPr txBox="1"/>
          <p:nvPr/>
        </p:nvSpPr>
        <p:spPr>
          <a:xfrm>
            <a:off x="6000750" y="2963704"/>
            <a:ext cx="2748439" cy="906304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100" dirty="0">
                <a:solidFill>
                  <a:schemeClr val="bg1"/>
                </a:solidFill>
              </a:rPr>
              <a:t>Aspectos operacionais, processamento, aplicabilidade e qualidade das amostras</a:t>
            </a:r>
            <a:endParaRPr lang="pt-BR" sz="1500" dirty="0">
              <a:solidFill>
                <a:schemeClr val="bg1"/>
              </a:solidFill>
            </a:endParaRPr>
          </a:p>
        </p:txBody>
      </p:sp>
      <p:sp>
        <p:nvSpPr>
          <p:cNvPr id="156" name="Google Shape;156;p44"/>
          <p:cNvSpPr/>
          <p:nvPr/>
        </p:nvSpPr>
        <p:spPr>
          <a:xfrm>
            <a:off x="7813040" y="-41275"/>
            <a:ext cx="1330960" cy="5184775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44"/>
          <p:cNvSpPr/>
          <p:nvPr/>
        </p:nvSpPr>
        <p:spPr>
          <a:xfrm>
            <a:off x="7813040" y="-88900"/>
            <a:ext cx="133096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Por que Gynoprep?</a:t>
            </a: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4;p43"/>
          <p:cNvSpPr txBox="1"/>
          <p:nvPr/>
        </p:nvSpPr>
        <p:spPr>
          <a:xfrm rot="-5400000">
            <a:off x="-1129030" y="2691130"/>
            <a:ext cx="2780030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Diferenciais do nosso método</a:t>
            </a:r>
            <a:endParaRPr sz="1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595" y="829945"/>
            <a:ext cx="3443605" cy="400748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" y="1005840"/>
            <a:ext cx="3669030" cy="156591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85" y="2719705"/>
            <a:ext cx="2719070" cy="179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457200" y="824865"/>
            <a:ext cx="3637280" cy="431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4" name="Rectangle 10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450205" y="-88900"/>
            <a:ext cx="3693795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86" name="Rectangle 10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888736" y="3410190"/>
            <a:ext cx="3017520" cy="137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94872" y="4513034"/>
            <a:ext cx="1523398" cy="324127"/>
          </a:xfrm>
        </p:spPr>
        <p:txBody>
          <a:bodyPr>
            <a:normAutofit fontScale="62500" lnSpcReduction="20000"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Dáfiny Emanuele Marques</a:t>
            </a:r>
          </a:p>
        </p:txBody>
      </p:sp>
      <p:sp>
        <p:nvSpPr>
          <p:cNvPr id="4" name="Subtítulo 2"/>
          <p:cNvSpPr txBox="1"/>
          <p:nvPr/>
        </p:nvSpPr>
        <p:spPr>
          <a:xfrm>
            <a:off x="6000750" y="2963704"/>
            <a:ext cx="2748439" cy="906304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100" dirty="0">
                <a:solidFill>
                  <a:schemeClr val="bg1"/>
                </a:solidFill>
              </a:rPr>
              <a:t>Aspectos operacionais, processamento, aplicabilidade e qualidade das amostras</a:t>
            </a:r>
            <a:endParaRPr lang="pt-BR" sz="1500" dirty="0">
              <a:solidFill>
                <a:schemeClr val="bg1"/>
              </a:solidFill>
            </a:endParaRPr>
          </a:p>
        </p:txBody>
      </p:sp>
      <p:sp>
        <p:nvSpPr>
          <p:cNvPr id="156" name="Google Shape;156;p44"/>
          <p:cNvSpPr/>
          <p:nvPr/>
        </p:nvSpPr>
        <p:spPr>
          <a:xfrm>
            <a:off x="7813040" y="-41275"/>
            <a:ext cx="1330960" cy="5184775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44"/>
          <p:cNvSpPr/>
          <p:nvPr/>
        </p:nvSpPr>
        <p:spPr>
          <a:xfrm>
            <a:off x="7813040" y="-88900"/>
            <a:ext cx="1330960" cy="1976120"/>
          </a:xfrm>
          <a:prstGeom prst="rect">
            <a:avLst/>
          </a:prstGeom>
          <a:solidFill>
            <a:srgbClr val="00957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None/>
            </a:pPr>
            <a:endParaRPr sz="1700" b="1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4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396" y="152400"/>
            <a:ext cx="328498" cy="3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3"/>
          <p:cNvSpPr txBox="1"/>
          <p:nvPr/>
        </p:nvSpPr>
        <p:spPr>
          <a:xfrm>
            <a:off x="723900" y="111125"/>
            <a:ext cx="5013325" cy="41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 panose="020B0604020202020204"/>
              <a:buNone/>
            </a:pPr>
            <a:r>
              <a:rPr lang="pt-BR" sz="2700" b="1" i="0" u="none" strike="noStrike" cap="none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Por que Gynoprep?</a:t>
            </a:r>
          </a:p>
        </p:txBody>
      </p:sp>
      <p:cxnSp>
        <p:nvCxnSpPr>
          <p:cNvPr id="147" name="Google Shape;147;p43"/>
          <p:cNvCxnSpPr/>
          <p:nvPr/>
        </p:nvCxnSpPr>
        <p:spPr>
          <a:xfrm rot="10800000" flipH="1">
            <a:off x="723900" y="631575"/>
            <a:ext cx="1674600" cy="6600"/>
          </a:xfrm>
          <a:prstGeom prst="straightConnector1">
            <a:avLst/>
          </a:prstGeom>
          <a:noFill/>
          <a:ln w="25400" cap="flat" cmpd="sng">
            <a:solidFill>
              <a:srgbClr val="00957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44;p43"/>
          <p:cNvSpPr txBox="1"/>
          <p:nvPr/>
        </p:nvSpPr>
        <p:spPr>
          <a:xfrm rot="-5400000">
            <a:off x="-1129030" y="2691130"/>
            <a:ext cx="2780030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pt-BR" sz="1200" b="1">
                <a:solidFill>
                  <a:srgbClr val="202A44"/>
                </a:solidFill>
                <a:latin typeface="Montserrat"/>
                <a:ea typeface="Montserrat"/>
                <a:cs typeface="Montserrat"/>
                <a:sym typeface="Montserrat"/>
              </a:rPr>
              <a:t>Diferenciais do nosso método</a:t>
            </a:r>
            <a:endParaRPr sz="1200" b="1" i="0" u="none" strike="noStrike" cap="none">
              <a:solidFill>
                <a:srgbClr val="202A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595" y="829945"/>
            <a:ext cx="3443605" cy="400748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65" y="3702685"/>
            <a:ext cx="2005965" cy="123507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865" y="846455"/>
            <a:ext cx="1861820" cy="12084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880" y="2054860"/>
            <a:ext cx="2428875" cy="1647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1071</Words>
  <Application>Microsoft Office PowerPoint</Application>
  <PresentationFormat>Apresentação na tela (16:9)</PresentationFormat>
  <Paragraphs>168</Paragraphs>
  <Slides>31</Slides>
  <Notes>23</Notes>
  <HiddenSlides>0</HiddenSlides>
  <MMClips>3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Arial</vt:lpstr>
      <vt:lpstr>Montserrat</vt:lpstr>
      <vt:lpstr>Calibri</vt:lpstr>
      <vt:lpstr>Simple Light</vt:lpstr>
      <vt:lpstr>Office Theme</vt:lpstr>
      <vt:lpstr>Bitmap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CN PRODUÇÕES</cp:lastModifiedBy>
  <cp:revision>30</cp:revision>
  <dcterms:created xsi:type="dcterms:W3CDTF">2024-02-09T20:51:00Z</dcterms:created>
  <dcterms:modified xsi:type="dcterms:W3CDTF">2024-06-01T17:18:00Z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D254D920BE724E70869C31D510E2F6AC_13</vt:lpwstr>
  </property>
  <property fmtid="{D5CDD505-2E9C-101B-9397-08002B2CF9AE}" pid="3" name="KSOProductBuildVer">
    <vt:lpwstr>1046-12.2.0.16909</vt:lpwstr>
  </property>
</Properties>
</file>